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60" r:id="rId1"/>
  </p:sldMasterIdLst>
  <p:notesMasterIdLst>
    <p:notesMasterId r:id="rId12"/>
  </p:notesMasterIdLst>
  <p:sldIdLst>
    <p:sldId id="323" r:id="rId2"/>
    <p:sldId id="333" r:id="rId3"/>
    <p:sldId id="871" r:id="rId4"/>
    <p:sldId id="870" r:id="rId5"/>
    <p:sldId id="867" r:id="rId6"/>
    <p:sldId id="868" r:id="rId7"/>
    <p:sldId id="266" r:id="rId8"/>
    <p:sldId id="327" r:id="rId9"/>
    <p:sldId id="869" r:id="rId10"/>
    <p:sldId id="321"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3" pos="720" userDrawn="1">
          <p15:clr>
            <a:srgbClr val="A4A3A4"/>
          </p15:clr>
        </p15:guide>
        <p15:guide id="7" orient="horz" pos="1267" userDrawn="1">
          <p15:clr>
            <a:srgbClr val="A4A3A4"/>
          </p15:clr>
        </p15:guide>
        <p15:guide id="8" pos="50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nnah Lindelof" initials="HL" lastIdx="13" clrIdx="0"/>
  <p:cmAuthor id="2" name="Tim Chan" initials="TC" lastIdx="2" clrIdx="1">
    <p:extLst>
      <p:ext uri="{19B8F6BF-5375-455C-9EA6-DF929625EA0E}">
        <p15:presenceInfo xmlns:p15="http://schemas.microsoft.com/office/powerpoint/2012/main" userId="S::tchan1@bart.gov::5671ef63-8f3e-4d65-88af-2265f92caf74" providerId="AD"/>
      </p:ext>
    </p:extLst>
  </p:cmAuthor>
  <p:cmAuthor id="3" name="Kamala Parks" initials="KP" lastIdx="13" clrIdx="2">
    <p:extLst>
      <p:ext uri="{19B8F6BF-5375-455C-9EA6-DF929625EA0E}">
        <p15:presenceInfo xmlns:p15="http://schemas.microsoft.com/office/powerpoint/2012/main" userId="S::kparks2@bart.gov::1c2636cf-d0df-4b2d-8e6d-3b78d65f0fa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1C648"/>
    <a:srgbClr val="AAC4DB"/>
    <a:srgbClr val="B6EBFF"/>
    <a:srgbClr val="A9C3D9"/>
    <a:srgbClr val="00AEEF"/>
    <a:srgbClr val="006991"/>
    <a:srgbClr val="008AB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555" autoAdjust="0"/>
    <p:restoredTop sz="54508"/>
  </p:normalViewPr>
  <p:slideViewPr>
    <p:cSldViewPr showGuides="1">
      <p:cViewPr varScale="1">
        <p:scale>
          <a:sx n="69" d="100"/>
          <a:sy n="69" d="100"/>
        </p:scale>
        <p:origin x="2874" y="84"/>
      </p:cViewPr>
      <p:guideLst>
        <p:guide orient="horz" pos="2160"/>
        <p:guide pos="2880"/>
        <p:guide pos="720"/>
        <p:guide orient="horz" pos="1267"/>
        <p:guide pos="5040"/>
      </p:guideLst>
    </p:cSldViewPr>
  </p:slideViewPr>
  <p:notesTextViewPr>
    <p:cViewPr>
      <p:scale>
        <a:sx n="1" d="1"/>
        <a:sy n="1" d="1"/>
      </p:scale>
      <p:origin x="0" y="0"/>
    </p:cViewPr>
  </p:notesTextViewPr>
  <p:sorterViewPr>
    <p:cViewPr>
      <p:scale>
        <a:sx n="100" d="100"/>
        <a:sy n="100" d="100"/>
      </p:scale>
      <p:origin x="0" y="-340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DD0A465-0263-E449-962B-2EE82170E0E0}" type="doc">
      <dgm:prSet loTypeId="urn:microsoft.com/office/officeart/2005/8/layout/radial5" loCatId="" qsTypeId="urn:microsoft.com/office/officeart/2005/8/quickstyle/simple1" qsCatId="simple" csTypeId="urn:microsoft.com/office/officeart/2005/8/colors/colorful3" csCatId="colorful" phldr="1"/>
      <dgm:spPr/>
      <dgm:t>
        <a:bodyPr/>
        <a:lstStyle/>
        <a:p>
          <a:endParaRPr lang="en-US"/>
        </a:p>
      </dgm:t>
    </dgm:pt>
    <dgm:pt modelId="{D0698260-5611-1F43-BA6C-F13B172E50DF}">
      <dgm:prSet phldrT="[Text]"/>
      <dgm:spPr/>
      <dgm:t>
        <a:bodyPr/>
        <a:lstStyle/>
        <a:p>
          <a:r>
            <a:rPr lang="en-US" b="1" dirty="0"/>
            <a:t>Challenges to BART</a:t>
          </a:r>
        </a:p>
      </dgm:t>
    </dgm:pt>
    <dgm:pt modelId="{E6986F66-FF72-BB4A-B8FD-497C60B05BE7}" type="parTrans" cxnId="{19778637-CFCA-B645-81F9-1CB0A1400CE1}">
      <dgm:prSet/>
      <dgm:spPr/>
      <dgm:t>
        <a:bodyPr/>
        <a:lstStyle/>
        <a:p>
          <a:endParaRPr lang="en-US"/>
        </a:p>
      </dgm:t>
    </dgm:pt>
    <dgm:pt modelId="{A8ACDE17-46AD-7845-A385-FFDA7FD6111F}" type="sibTrans" cxnId="{19778637-CFCA-B645-81F9-1CB0A1400CE1}">
      <dgm:prSet/>
      <dgm:spPr/>
      <dgm:t>
        <a:bodyPr/>
        <a:lstStyle/>
        <a:p>
          <a:endParaRPr lang="en-US"/>
        </a:p>
      </dgm:t>
    </dgm:pt>
    <dgm:pt modelId="{4FD38FE4-F00E-7A42-9655-D4651B468C23}">
      <dgm:prSet phldrT="[Text]" custT="1"/>
      <dgm:spPr/>
      <dgm:t>
        <a:bodyPr/>
        <a:lstStyle/>
        <a:p>
          <a:r>
            <a:rPr lang="en-US" sz="1600" b="1" dirty="0"/>
            <a:t>Property Damage</a:t>
          </a:r>
        </a:p>
      </dgm:t>
    </dgm:pt>
    <dgm:pt modelId="{9EF019E2-506F-3B48-AC8E-F7FB96B4814E}" type="parTrans" cxnId="{F0B8D873-F8ED-F143-9921-A6B172C02647}">
      <dgm:prSet/>
      <dgm:spPr/>
      <dgm:t>
        <a:bodyPr/>
        <a:lstStyle/>
        <a:p>
          <a:endParaRPr lang="en-US"/>
        </a:p>
      </dgm:t>
    </dgm:pt>
    <dgm:pt modelId="{C11C6711-E383-3441-8520-E15B91EB50E9}" type="sibTrans" cxnId="{F0B8D873-F8ED-F143-9921-A6B172C02647}">
      <dgm:prSet/>
      <dgm:spPr/>
      <dgm:t>
        <a:bodyPr/>
        <a:lstStyle/>
        <a:p>
          <a:endParaRPr lang="en-US"/>
        </a:p>
      </dgm:t>
    </dgm:pt>
    <dgm:pt modelId="{102802BA-C057-B04F-A1F8-5552B40943A1}">
      <dgm:prSet phldrT="[Text]" custT="1"/>
      <dgm:spPr/>
      <dgm:t>
        <a:bodyPr/>
        <a:lstStyle/>
        <a:p>
          <a:r>
            <a:rPr lang="en-US" sz="1500" b="1" dirty="0"/>
            <a:t>Cleanliness</a:t>
          </a:r>
          <a:endParaRPr lang="en-US" sz="1500" dirty="0"/>
        </a:p>
      </dgm:t>
    </dgm:pt>
    <dgm:pt modelId="{E30A852E-9FD5-0544-8F4E-627D1C7C33F1}" type="parTrans" cxnId="{575D0465-A9AD-814B-BD5D-0B0C8B259081}">
      <dgm:prSet/>
      <dgm:spPr/>
      <dgm:t>
        <a:bodyPr/>
        <a:lstStyle/>
        <a:p>
          <a:endParaRPr lang="en-US"/>
        </a:p>
      </dgm:t>
    </dgm:pt>
    <dgm:pt modelId="{F7B8C4E7-6E3A-B94C-B010-50BE21A4472B}" type="sibTrans" cxnId="{575D0465-A9AD-814B-BD5D-0B0C8B259081}">
      <dgm:prSet/>
      <dgm:spPr/>
      <dgm:t>
        <a:bodyPr/>
        <a:lstStyle/>
        <a:p>
          <a:endParaRPr lang="en-US"/>
        </a:p>
      </dgm:t>
    </dgm:pt>
    <dgm:pt modelId="{A3BDA994-2075-0C42-9F93-7610B612B2A9}">
      <dgm:prSet custT="1"/>
      <dgm:spPr/>
      <dgm:t>
        <a:bodyPr/>
        <a:lstStyle/>
        <a:p>
          <a:r>
            <a:rPr lang="en-US" sz="1600" b="1" dirty="0"/>
            <a:t>Safety &amp; Security</a:t>
          </a:r>
        </a:p>
      </dgm:t>
    </dgm:pt>
    <dgm:pt modelId="{6BCEA16B-486B-144A-91AF-F16B48A0D2D0}" type="parTrans" cxnId="{CEFDB6A2-567B-6F47-BEC4-CB71C1C17C4E}">
      <dgm:prSet/>
      <dgm:spPr/>
      <dgm:t>
        <a:bodyPr/>
        <a:lstStyle/>
        <a:p>
          <a:endParaRPr lang="en-US"/>
        </a:p>
      </dgm:t>
    </dgm:pt>
    <dgm:pt modelId="{485842F9-4E4E-D64B-A14D-59A63C4E50F5}" type="sibTrans" cxnId="{CEFDB6A2-567B-6F47-BEC4-CB71C1C17C4E}">
      <dgm:prSet/>
      <dgm:spPr/>
      <dgm:t>
        <a:bodyPr/>
        <a:lstStyle/>
        <a:p>
          <a:endParaRPr lang="en-US"/>
        </a:p>
      </dgm:t>
    </dgm:pt>
    <dgm:pt modelId="{3531809A-3518-6C41-B49E-E9269525DFCA}">
      <dgm:prSet custT="1"/>
      <dgm:spPr/>
      <dgm:t>
        <a:bodyPr/>
        <a:lstStyle/>
        <a:p>
          <a:r>
            <a:rPr lang="en-US" sz="1600" dirty="0"/>
            <a:t>Financial</a:t>
          </a:r>
        </a:p>
      </dgm:t>
    </dgm:pt>
    <dgm:pt modelId="{00E53814-B3F5-2945-BA1C-D1F32F1E9C64}" type="parTrans" cxnId="{582E38F8-6654-A04B-8866-74BA6D92096A}">
      <dgm:prSet/>
      <dgm:spPr/>
      <dgm:t>
        <a:bodyPr/>
        <a:lstStyle/>
        <a:p>
          <a:endParaRPr lang="en-US"/>
        </a:p>
      </dgm:t>
    </dgm:pt>
    <dgm:pt modelId="{2C61FC4C-3245-814E-8B85-09455613596B}" type="sibTrans" cxnId="{582E38F8-6654-A04B-8866-74BA6D92096A}">
      <dgm:prSet/>
      <dgm:spPr/>
      <dgm:t>
        <a:bodyPr/>
        <a:lstStyle/>
        <a:p>
          <a:endParaRPr lang="en-US"/>
        </a:p>
      </dgm:t>
    </dgm:pt>
    <dgm:pt modelId="{BD5B7D69-1212-384A-8257-A5C7310A2D2C}">
      <dgm:prSet custT="1"/>
      <dgm:spPr/>
      <dgm:t>
        <a:bodyPr/>
        <a:lstStyle/>
        <a:p>
          <a:r>
            <a:rPr lang="en-US" sz="1600" b="1" dirty="0"/>
            <a:t>Lost Ridership</a:t>
          </a:r>
        </a:p>
      </dgm:t>
    </dgm:pt>
    <dgm:pt modelId="{AE3C0EAF-9161-384A-A41D-3B1412233A2D}" type="parTrans" cxnId="{64D3FBD1-4F81-6F49-8B74-EB39E3CF7EDA}">
      <dgm:prSet/>
      <dgm:spPr/>
      <dgm:t>
        <a:bodyPr/>
        <a:lstStyle/>
        <a:p>
          <a:endParaRPr lang="en-US"/>
        </a:p>
      </dgm:t>
    </dgm:pt>
    <dgm:pt modelId="{AC7A1CFA-DB25-3E4D-B1EE-8C89109B7128}" type="sibTrans" cxnId="{64D3FBD1-4F81-6F49-8B74-EB39E3CF7EDA}">
      <dgm:prSet/>
      <dgm:spPr/>
      <dgm:t>
        <a:bodyPr/>
        <a:lstStyle/>
        <a:p>
          <a:endParaRPr lang="en-US"/>
        </a:p>
      </dgm:t>
    </dgm:pt>
    <dgm:pt modelId="{032A891B-4CA3-0143-AD8D-4663684BF423}">
      <dgm:prSet/>
      <dgm:spPr/>
      <dgm:t>
        <a:bodyPr/>
        <a:lstStyle/>
        <a:p>
          <a:r>
            <a:rPr lang="en-US" dirty="0"/>
            <a:t>Lack of/ limited partnerships</a:t>
          </a:r>
        </a:p>
      </dgm:t>
    </dgm:pt>
    <dgm:pt modelId="{9BD296AE-D823-0749-B8EF-79DB43B3B467}" type="parTrans" cxnId="{03461DFB-6902-4F4E-979E-1F373BF0E1FC}">
      <dgm:prSet/>
      <dgm:spPr/>
      <dgm:t>
        <a:bodyPr/>
        <a:lstStyle/>
        <a:p>
          <a:endParaRPr lang="en-US"/>
        </a:p>
      </dgm:t>
    </dgm:pt>
    <dgm:pt modelId="{69A57C0A-8225-A947-9711-64B00CC78344}" type="sibTrans" cxnId="{03461DFB-6902-4F4E-979E-1F373BF0E1FC}">
      <dgm:prSet/>
      <dgm:spPr/>
      <dgm:t>
        <a:bodyPr/>
        <a:lstStyle/>
        <a:p>
          <a:endParaRPr lang="en-US"/>
        </a:p>
      </dgm:t>
    </dgm:pt>
    <dgm:pt modelId="{46AC4F0A-D3D8-0E4E-AABF-0CDB84B58529}" type="pres">
      <dgm:prSet presAssocID="{1DD0A465-0263-E449-962B-2EE82170E0E0}" presName="Name0" presStyleCnt="0">
        <dgm:presLayoutVars>
          <dgm:chMax val="1"/>
          <dgm:dir/>
          <dgm:animLvl val="ctr"/>
          <dgm:resizeHandles val="exact"/>
        </dgm:presLayoutVars>
      </dgm:prSet>
      <dgm:spPr/>
    </dgm:pt>
    <dgm:pt modelId="{5A01B395-A9D2-CF4D-B5BF-391DE66C4B08}" type="pres">
      <dgm:prSet presAssocID="{D0698260-5611-1F43-BA6C-F13B172E50DF}" presName="centerShape" presStyleLbl="node0" presStyleIdx="0" presStyleCnt="1"/>
      <dgm:spPr/>
    </dgm:pt>
    <dgm:pt modelId="{05EA919C-9E96-8241-B70A-EF5728422337}" type="pres">
      <dgm:prSet presAssocID="{9EF019E2-506F-3B48-AC8E-F7FB96B4814E}" presName="parTrans" presStyleLbl="sibTrans2D1" presStyleIdx="0" presStyleCnt="6"/>
      <dgm:spPr/>
    </dgm:pt>
    <dgm:pt modelId="{CFA8125A-D200-A642-9CD0-A8DC69F296DA}" type="pres">
      <dgm:prSet presAssocID="{9EF019E2-506F-3B48-AC8E-F7FB96B4814E}" presName="connectorText" presStyleLbl="sibTrans2D1" presStyleIdx="0" presStyleCnt="6"/>
      <dgm:spPr/>
    </dgm:pt>
    <dgm:pt modelId="{EEE2E050-47F6-CC42-9A5A-BDBD16FE9D5C}" type="pres">
      <dgm:prSet presAssocID="{4FD38FE4-F00E-7A42-9655-D4651B468C23}" presName="node" presStyleLbl="node1" presStyleIdx="0" presStyleCnt="6">
        <dgm:presLayoutVars>
          <dgm:bulletEnabled val="1"/>
        </dgm:presLayoutVars>
      </dgm:prSet>
      <dgm:spPr/>
    </dgm:pt>
    <dgm:pt modelId="{2D6561CC-A7AF-2746-8D9B-FF28B909C77F}" type="pres">
      <dgm:prSet presAssocID="{E30A852E-9FD5-0544-8F4E-627D1C7C33F1}" presName="parTrans" presStyleLbl="sibTrans2D1" presStyleIdx="1" presStyleCnt="6"/>
      <dgm:spPr/>
    </dgm:pt>
    <dgm:pt modelId="{C731AFFE-D3D3-E946-B3F3-3E5B8D80D873}" type="pres">
      <dgm:prSet presAssocID="{E30A852E-9FD5-0544-8F4E-627D1C7C33F1}" presName="connectorText" presStyleLbl="sibTrans2D1" presStyleIdx="1" presStyleCnt="6"/>
      <dgm:spPr/>
    </dgm:pt>
    <dgm:pt modelId="{B9B38D43-7D5B-AE4D-A6B5-698F158EE8FD}" type="pres">
      <dgm:prSet presAssocID="{102802BA-C057-B04F-A1F8-5552B40943A1}" presName="node" presStyleLbl="node1" presStyleIdx="1" presStyleCnt="6">
        <dgm:presLayoutVars>
          <dgm:bulletEnabled val="1"/>
        </dgm:presLayoutVars>
      </dgm:prSet>
      <dgm:spPr/>
    </dgm:pt>
    <dgm:pt modelId="{97419B0B-2037-E245-BB4F-597F8F2008C6}" type="pres">
      <dgm:prSet presAssocID="{6BCEA16B-486B-144A-91AF-F16B48A0D2D0}" presName="parTrans" presStyleLbl="sibTrans2D1" presStyleIdx="2" presStyleCnt="6"/>
      <dgm:spPr/>
    </dgm:pt>
    <dgm:pt modelId="{4101C283-DF57-4449-9124-E175EE9488E1}" type="pres">
      <dgm:prSet presAssocID="{6BCEA16B-486B-144A-91AF-F16B48A0D2D0}" presName="connectorText" presStyleLbl="sibTrans2D1" presStyleIdx="2" presStyleCnt="6"/>
      <dgm:spPr/>
    </dgm:pt>
    <dgm:pt modelId="{562790BB-366B-1E4D-A34A-654F4DBEEEB5}" type="pres">
      <dgm:prSet presAssocID="{A3BDA994-2075-0C42-9F93-7610B612B2A9}" presName="node" presStyleLbl="node1" presStyleIdx="2" presStyleCnt="6">
        <dgm:presLayoutVars>
          <dgm:bulletEnabled val="1"/>
        </dgm:presLayoutVars>
      </dgm:prSet>
      <dgm:spPr/>
    </dgm:pt>
    <dgm:pt modelId="{2B4AC1BC-4BF7-AF4B-807B-41A07DAE24EB}" type="pres">
      <dgm:prSet presAssocID="{AE3C0EAF-9161-384A-A41D-3B1412233A2D}" presName="parTrans" presStyleLbl="sibTrans2D1" presStyleIdx="3" presStyleCnt="6"/>
      <dgm:spPr/>
    </dgm:pt>
    <dgm:pt modelId="{D566CE84-C529-684C-B54D-CEF077A97120}" type="pres">
      <dgm:prSet presAssocID="{AE3C0EAF-9161-384A-A41D-3B1412233A2D}" presName="connectorText" presStyleLbl="sibTrans2D1" presStyleIdx="3" presStyleCnt="6"/>
      <dgm:spPr/>
    </dgm:pt>
    <dgm:pt modelId="{85E1EEB4-1365-944C-803F-EF31F6E74831}" type="pres">
      <dgm:prSet presAssocID="{BD5B7D69-1212-384A-8257-A5C7310A2D2C}" presName="node" presStyleLbl="node1" presStyleIdx="3" presStyleCnt="6">
        <dgm:presLayoutVars>
          <dgm:bulletEnabled val="1"/>
        </dgm:presLayoutVars>
      </dgm:prSet>
      <dgm:spPr/>
    </dgm:pt>
    <dgm:pt modelId="{FDE68C1B-587D-B746-99FC-C2F01A650A24}" type="pres">
      <dgm:prSet presAssocID="{00E53814-B3F5-2945-BA1C-D1F32F1E9C64}" presName="parTrans" presStyleLbl="sibTrans2D1" presStyleIdx="4" presStyleCnt="6"/>
      <dgm:spPr/>
    </dgm:pt>
    <dgm:pt modelId="{DAE4151E-BA2B-6C4C-9473-B956F738D274}" type="pres">
      <dgm:prSet presAssocID="{00E53814-B3F5-2945-BA1C-D1F32F1E9C64}" presName="connectorText" presStyleLbl="sibTrans2D1" presStyleIdx="4" presStyleCnt="6"/>
      <dgm:spPr/>
    </dgm:pt>
    <dgm:pt modelId="{33D4D9D7-E65D-484E-87AA-0ACF12C33F37}" type="pres">
      <dgm:prSet presAssocID="{3531809A-3518-6C41-B49E-E9269525DFCA}" presName="node" presStyleLbl="node1" presStyleIdx="4" presStyleCnt="6">
        <dgm:presLayoutVars>
          <dgm:bulletEnabled val="1"/>
        </dgm:presLayoutVars>
      </dgm:prSet>
      <dgm:spPr/>
    </dgm:pt>
    <dgm:pt modelId="{6F43A07B-EA4F-E04E-906A-5340397C49CD}" type="pres">
      <dgm:prSet presAssocID="{9BD296AE-D823-0749-B8EF-79DB43B3B467}" presName="parTrans" presStyleLbl="sibTrans2D1" presStyleIdx="5" presStyleCnt="6"/>
      <dgm:spPr/>
    </dgm:pt>
    <dgm:pt modelId="{CAF88064-8179-6B41-9E28-99B1E8511769}" type="pres">
      <dgm:prSet presAssocID="{9BD296AE-D823-0749-B8EF-79DB43B3B467}" presName="connectorText" presStyleLbl="sibTrans2D1" presStyleIdx="5" presStyleCnt="6"/>
      <dgm:spPr/>
    </dgm:pt>
    <dgm:pt modelId="{800D73A4-875E-0F47-A23C-985C7ABB9B82}" type="pres">
      <dgm:prSet presAssocID="{032A891B-4CA3-0143-AD8D-4663684BF423}" presName="node" presStyleLbl="node1" presStyleIdx="5" presStyleCnt="6">
        <dgm:presLayoutVars>
          <dgm:bulletEnabled val="1"/>
        </dgm:presLayoutVars>
      </dgm:prSet>
      <dgm:spPr/>
    </dgm:pt>
  </dgm:ptLst>
  <dgm:cxnLst>
    <dgm:cxn modelId="{D702B705-91B5-1247-947D-8C2F6BB66C12}" type="presOf" srcId="{6BCEA16B-486B-144A-91AF-F16B48A0D2D0}" destId="{97419B0B-2037-E245-BB4F-597F8F2008C6}" srcOrd="0" destOrd="0" presId="urn:microsoft.com/office/officeart/2005/8/layout/radial5"/>
    <dgm:cxn modelId="{FA31350E-DA39-AF4A-AB3E-D93ED931F65E}" type="presOf" srcId="{AE3C0EAF-9161-384A-A41D-3B1412233A2D}" destId="{D566CE84-C529-684C-B54D-CEF077A97120}" srcOrd="1" destOrd="0" presId="urn:microsoft.com/office/officeart/2005/8/layout/radial5"/>
    <dgm:cxn modelId="{1637D710-48BB-A94D-8D31-EE6F022A7814}" type="presOf" srcId="{A3BDA994-2075-0C42-9F93-7610B612B2A9}" destId="{562790BB-366B-1E4D-A34A-654F4DBEEEB5}" srcOrd="0" destOrd="0" presId="urn:microsoft.com/office/officeart/2005/8/layout/radial5"/>
    <dgm:cxn modelId="{FCBC5B29-83DB-4446-BD59-934BBE27450D}" type="presOf" srcId="{3531809A-3518-6C41-B49E-E9269525DFCA}" destId="{33D4D9D7-E65D-484E-87AA-0ACF12C33F37}" srcOrd="0" destOrd="0" presId="urn:microsoft.com/office/officeart/2005/8/layout/radial5"/>
    <dgm:cxn modelId="{28C96B2C-BEBB-0D42-A98E-0D6EE701DB59}" type="presOf" srcId="{BD5B7D69-1212-384A-8257-A5C7310A2D2C}" destId="{85E1EEB4-1365-944C-803F-EF31F6E74831}" srcOrd="0" destOrd="0" presId="urn:microsoft.com/office/officeart/2005/8/layout/radial5"/>
    <dgm:cxn modelId="{C9357335-E14B-9D46-9825-66A4168C4739}" type="presOf" srcId="{9BD296AE-D823-0749-B8EF-79DB43B3B467}" destId="{6F43A07B-EA4F-E04E-906A-5340397C49CD}" srcOrd="0" destOrd="0" presId="urn:microsoft.com/office/officeart/2005/8/layout/radial5"/>
    <dgm:cxn modelId="{19778637-CFCA-B645-81F9-1CB0A1400CE1}" srcId="{1DD0A465-0263-E449-962B-2EE82170E0E0}" destId="{D0698260-5611-1F43-BA6C-F13B172E50DF}" srcOrd="0" destOrd="0" parTransId="{E6986F66-FF72-BB4A-B8FD-497C60B05BE7}" sibTransId="{A8ACDE17-46AD-7845-A385-FFDA7FD6111F}"/>
    <dgm:cxn modelId="{FA4CFF39-D997-254B-81FD-14D51E3507E4}" type="presOf" srcId="{E30A852E-9FD5-0544-8F4E-627D1C7C33F1}" destId="{C731AFFE-D3D3-E946-B3F3-3E5B8D80D873}" srcOrd="1" destOrd="0" presId="urn:microsoft.com/office/officeart/2005/8/layout/radial5"/>
    <dgm:cxn modelId="{4296ED3A-8383-6742-AFFD-0A1303C302D3}" type="presOf" srcId="{9EF019E2-506F-3B48-AC8E-F7FB96B4814E}" destId="{05EA919C-9E96-8241-B70A-EF5728422337}" srcOrd="0" destOrd="0" presId="urn:microsoft.com/office/officeart/2005/8/layout/radial5"/>
    <dgm:cxn modelId="{3167E33F-5BD0-C140-B567-A193555E8C3F}" type="presOf" srcId="{6BCEA16B-486B-144A-91AF-F16B48A0D2D0}" destId="{4101C283-DF57-4449-9124-E175EE9488E1}" srcOrd="1" destOrd="0" presId="urn:microsoft.com/office/officeart/2005/8/layout/radial5"/>
    <dgm:cxn modelId="{575D0465-A9AD-814B-BD5D-0B0C8B259081}" srcId="{D0698260-5611-1F43-BA6C-F13B172E50DF}" destId="{102802BA-C057-B04F-A1F8-5552B40943A1}" srcOrd="1" destOrd="0" parTransId="{E30A852E-9FD5-0544-8F4E-627D1C7C33F1}" sibTransId="{F7B8C4E7-6E3A-B94C-B010-50BE21A4472B}"/>
    <dgm:cxn modelId="{668AA346-5E7D-E741-817E-358DA422BD95}" type="presOf" srcId="{102802BA-C057-B04F-A1F8-5552B40943A1}" destId="{B9B38D43-7D5B-AE4D-A6B5-698F158EE8FD}" srcOrd="0" destOrd="0" presId="urn:microsoft.com/office/officeart/2005/8/layout/radial5"/>
    <dgm:cxn modelId="{D922A567-02AC-634B-92DD-F5EB547A3F08}" type="presOf" srcId="{032A891B-4CA3-0143-AD8D-4663684BF423}" destId="{800D73A4-875E-0F47-A23C-985C7ABB9B82}" srcOrd="0" destOrd="0" presId="urn:microsoft.com/office/officeart/2005/8/layout/radial5"/>
    <dgm:cxn modelId="{ADBE1368-8B06-3343-AD51-902E1B797910}" type="presOf" srcId="{4FD38FE4-F00E-7A42-9655-D4651B468C23}" destId="{EEE2E050-47F6-CC42-9A5A-BDBD16FE9D5C}" srcOrd="0" destOrd="0" presId="urn:microsoft.com/office/officeart/2005/8/layout/radial5"/>
    <dgm:cxn modelId="{29818D6C-5879-A143-8251-C59E85762D9F}" type="presOf" srcId="{00E53814-B3F5-2945-BA1C-D1F32F1E9C64}" destId="{FDE68C1B-587D-B746-99FC-C2F01A650A24}" srcOrd="0" destOrd="0" presId="urn:microsoft.com/office/officeart/2005/8/layout/radial5"/>
    <dgm:cxn modelId="{F0B8D873-F8ED-F143-9921-A6B172C02647}" srcId="{D0698260-5611-1F43-BA6C-F13B172E50DF}" destId="{4FD38FE4-F00E-7A42-9655-D4651B468C23}" srcOrd="0" destOrd="0" parTransId="{9EF019E2-506F-3B48-AC8E-F7FB96B4814E}" sibTransId="{C11C6711-E383-3441-8520-E15B91EB50E9}"/>
    <dgm:cxn modelId="{6E97ED77-A8F0-ED47-8992-470887C50B5F}" type="presOf" srcId="{D0698260-5611-1F43-BA6C-F13B172E50DF}" destId="{5A01B395-A9D2-CF4D-B5BF-391DE66C4B08}" srcOrd="0" destOrd="0" presId="urn:microsoft.com/office/officeart/2005/8/layout/radial5"/>
    <dgm:cxn modelId="{58A09A80-057D-5948-B55C-69BFDFE19882}" type="presOf" srcId="{9BD296AE-D823-0749-B8EF-79DB43B3B467}" destId="{CAF88064-8179-6B41-9E28-99B1E8511769}" srcOrd="1" destOrd="0" presId="urn:microsoft.com/office/officeart/2005/8/layout/radial5"/>
    <dgm:cxn modelId="{44D3768A-A913-9243-A324-265278591109}" type="presOf" srcId="{AE3C0EAF-9161-384A-A41D-3B1412233A2D}" destId="{2B4AC1BC-4BF7-AF4B-807B-41A07DAE24EB}" srcOrd="0" destOrd="0" presId="urn:microsoft.com/office/officeart/2005/8/layout/radial5"/>
    <dgm:cxn modelId="{C8F5549D-A631-3A49-B8DB-0ADFACF1FDCF}" type="presOf" srcId="{1DD0A465-0263-E449-962B-2EE82170E0E0}" destId="{46AC4F0A-D3D8-0E4E-AABF-0CDB84B58529}" srcOrd="0" destOrd="0" presId="urn:microsoft.com/office/officeart/2005/8/layout/radial5"/>
    <dgm:cxn modelId="{F4D5BA9D-B5D8-8D44-8AEC-53808E401C41}" type="presOf" srcId="{E30A852E-9FD5-0544-8F4E-627D1C7C33F1}" destId="{2D6561CC-A7AF-2746-8D9B-FF28B909C77F}" srcOrd="0" destOrd="0" presId="urn:microsoft.com/office/officeart/2005/8/layout/radial5"/>
    <dgm:cxn modelId="{44C9659F-338C-484C-B396-4C670D38F44F}" type="presOf" srcId="{00E53814-B3F5-2945-BA1C-D1F32F1E9C64}" destId="{DAE4151E-BA2B-6C4C-9473-B956F738D274}" srcOrd="1" destOrd="0" presId="urn:microsoft.com/office/officeart/2005/8/layout/radial5"/>
    <dgm:cxn modelId="{CEFDB6A2-567B-6F47-BEC4-CB71C1C17C4E}" srcId="{D0698260-5611-1F43-BA6C-F13B172E50DF}" destId="{A3BDA994-2075-0C42-9F93-7610B612B2A9}" srcOrd="2" destOrd="0" parTransId="{6BCEA16B-486B-144A-91AF-F16B48A0D2D0}" sibTransId="{485842F9-4E4E-D64B-A14D-59A63C4E50F5}"/>
    <dgm:cxn modelId="{6248ABB4-2390-3E47-8361-C33BA81670D6}" type="presOf" srcId="{9EF019E2-506F-3B48-AC8E-F7FB96B4814E}" destId="{CFA8125A-D200-A642-9CD0-A8DC69F296DA}" srcOrd="1" destOrd="0" presId="urn:microsoft.com/office/officeart/2005/8/layout/radial5"/>
    <dgm:cxn modelId="{64D3FBD1-4F81-6F49-8B74-EB39E3CF7EDA}" srcId="{D0698260-5611-1F43-BA6C-F13B172E50DF}" destId="{BD5B7D69-1212-384A-8257-A5C7310A2D2C}" srcOrd="3" destOrd="0" parTransId="{AE3C0EAF-9161-384A-A41D-3B1412233A2D}" sibTransId="{AC7A1CFA-DB25-3E4D-B1EE-8C89109B7128}"/>
    <dgm:cxn modelId="{582E38F8-6654-A04B-8866-74BA6D92096A}" srcId="{D0698260-5611-1F43-BA6C-F13B172E50DF}" destId="{3531809A-3518-6C41-B49E-E9269525DFCA}" srcOrd="4" destOrd="0" parTransId="{00E53814-B3F5-2945-BA1C-D1F32F1E9C64}" sibTransId="{2C61FC4C-3245-814E-8B85-09455613596B}"/>
    <dgm:cxn modelId="{03461DFB-6902-4F4E-979E-1F373BF0E1FC}" srcId="{D0698260-5611-1F43-BA6C-F13B172E50DF}" destId="{032A891B-4CA3-0143-AD8D-4663684BF423}" srcOrd="5" destOrd="0" parTransId="{9BD296AE-D823-0749-B8EF-79DB43B3B467}" sibTransId="{69A57C0A-8225-A947-9711-64B00CC78344}"/>
    <dgm:cxn modelId="{9DC25436-8829-BC46-B495-7EA873A8CCA6}" type="presParOf" srcId="{46AC4F0A-D3D8-0E4E-AABF-0CDB84B58529}" destId="{5A01B395-A9D2-CF4D-B5BF-391DE66C4B08}" srcOrd="0" destOrd="0" presId="urn:microsoft.com/office/officeart/2005/8/layout/radial5"/>
    <dgm:cxn modelId="{4B4D4592-A96F-D14A-A8EE-B75362373AC7}" type="presParOf" srcId="{46AC4F0A-D3D8-0E4E-AABF-0CDB84B58529}" destId="{05EA919C-9E96-8241-B70A-EF5728422337}" srcOrd="1" destOrd="0" presId="urn:microsoft.com/office/officeart/2005/8/layout/radial5"/>
    <dgm:cxn modelId="{CC90E01E-1F33-3C49-99C7-FB2499EF44A0}" type="presParOf" srcId="{05EA919C-9E96-8241-B70A-EF5728422337}" destId="{CFA8125A-D200-A642-9CD0-A8DC69F296DA}" srcOrd="0" destOrd="0" presId="urn:microsoft.com/office/officeart/2005/8/layout/radial5"/>
    <dgm:cxn modelId="{6273EDA2-A3A1-064B-9294-17CB38724906}" type="presParOf" srcId="{46AC4F0A-D3D8-0E4E-AABF-0CDB84B58529}" destId="{EEE2E050-47F6-CC42-9A5A-BDBD16FE9D5C}" srcOrd="2" destOrd="0" presId="urn:microsoft.com/office/officeart/2005/8/layout/radial5"/>
    <dgm:cxn modelId="{F914A1F6-87A7-B34B-9A72-F9E903FE0E21}" type="presParOf" srcId="{46AC4F0A-D3D8-0E4E-AABF-0CDB84B58529}" destId="{2D6561CC-A7AF-2746-8D9B-FF28B909C77F}" srcOrd="3" destOrd="0" presId="urn:microsoft.com/office/officeart/2005/8/layout/radial5"/>
    <dgm:cxn modelId="{5BC79B91-A8CE-0041-A8F4-50B19EB19BBB}" type="presParOf" srcId="{2D6561CC-A7AF-2746-8D9B-FF28B909C77F}" destId="{C731AFFE-D3D3-E946-B3F3-3E5B8D80D873}" srcOrd="0" destOrd="0" presId="urn:microsoft.com/office/officeart/2005/8/layout/radial5"/>
    <dgm:cxn modelId="{3D07382C-7A0F-0046-A097-DCC74C8551C2}" type="presParOf" srcId="{46AC4F0A-D3D8-0E4E-AABF-0CDB84B58529}" destId="{B9B38D43-7D5B-AE4D-A6B5-698F158EE8FD}" srcOrd="4" destOrd="0" presId="urn:microsoft.com/office/officeart/2005/8/layout/radial5"/>
    <dgm:cxn modelId="{CDDD55E2-4E24-174F-A04D-B0FF4B079319}" type="presParOf" srcId="{46AC4F0A-D3D8-0E4E-AABF-0CDB84B58529}" destId="{97419B0B-2037-E245-BB4F-597F8F2008C6}" srcOrd="5" destOrd="0" presId="urn:microsoft.com/office/officeart/2005/8/layout/radial5"/>
    <dgm:cxn modelId="{B87D7474-3B8F-CF44-A769-BB16956FE047}" type="presParOf" srcId="{97419B0B-2037-E245-BB4F-597F8F2008C6}" destId="{4101C283-DF57-4449-9124-E175EE9488E1}" srcOrd="0" destOrd="0" presId="urn:microsoft.com/office/officeart/2005/8/layout/radial5"/>
    <dgm:cxn modelId="{646159CC-DC40-174B-A583-B91E25B4E18B}" type="presParOf" srcId="{46AC4F0A-D3D8-0E4E-AABF-0CDB84B58529}" destId="{562790BB-366B-1E4D-A34A-654F4DBEEEB5}" srcOrd="6" destOrd="0" presId="urn:microsoft.com/office/officeart/2005/8/layout/radial5"/>
    <dgm:cxn modelId="{18ADCD74-CC5C-E546-A4C1-3BD5EE2A95BD}" type="presParOf" srcId="{46AC4F0A-D3D8-0E4E-AABF-0CDB84B58529}" destId="{2B4AC1BC-4BF7-AF4B-807B-41A07DAE24EB}" srcOrd="7" destOrd="0" presId="urn:microsoft.com/office/officeart/2005/8/layout/radial5"/>
    <dgm:cxn modelId="{1B7FB419-9C34-5546-B8E4-38DAB53E379A}" type="presParOf" srcId="{2B4AC1BC-4BF7-AF4B-807B-41A07DAE24EB}" destId="{D566CE84-C529-684C-B54D-CEF077A97120}" srcOrd="0" destOrd="0" presId="urn:microsoft.com/office/officeart/2005/8/layout/radial5"/>
    <dgm:cxn modelId="{1014BB83-B566-CF4A-BEB1-020F21D71B7A}" type="presParOf" srcId="{46AC4F0A-D3D8-0E4E-AABF-0CDB84B58529}" destId="{85E1EEB4-1365-944C-803F-EF31F6E74831}" srcOrd="8" destOrd="0" presId="urn:microsoft.com/office/officeart/2005/8/layout/radial5"/>
    <dgm:cxn modelId="{B4D44455-9A03-C84C-94CD-BE2982867C86}" type="presParOf" srcId="{46AC4F0A-D3D8-0E4E-AABF-0CDB84B58529}" destId="{FDE68C1B-587D-B746-99FC-C2F01A650A24}" srcOrd="9" destOrd="0" presId="urn:microsoft.com/office/officeart/2005/8/layout/radial5"/>
    <dgm:cxn modelId="{497578C4-5E6B-794A-A0B8-FC43B073B03C}" type="presParOf" srcId="{FDE68C1B-587D-B746-99FC-C2F01A650A24}" destId="{DAE4151E-BA2B-6C4C-9473-B956F738D274}" srcOrd="0" destOrd="0" presId="urn:microsoft.com/office/officeart/2005/8/layout/radial5"/>
    <dgm:cxn modelId="{1C567321-E5CE-794A-A9F3-A3DFAA61573F}" type="presParOf" srcId="{46AC4F0A-D3D8-0E4E-AABF-0CDB84B58529}" destId="{33D4D9D7-E65D-484E-87AA-0ACF12C33F37}" srcOrd="10" destOrd="0" presId="urn:microsoft.com/office/officeart/2005/8/layout/radial5"/>
    <dgm:cxn modelId="{9BC11CAC-7EB3-5342-B841-E393F12DC95E}" type="presParOf" srcId="{46AC4F0A-D3D8-0E4E-AABF-0CDB84B58529}" destId="{6F43A07B-EA4F-E04E-906A-5340397C49CD}" srcOrd="11" destOrd="0" presId="urn:microsoft.com/office/officeart/2005/8/layout/radial5"/>
    <dgm:cxn modelId="{EEAF9C50-5494-B94F-8278-9166D6243DA5}" type="presParOf" srcId="{6F43A07B-EA4F-E04E-906A-5340397C49CD}" destId="{CAF88064-8179-6B41-9E28-99B1E8511769}" srcOrd="0" destOrd="0" presId="urn:microsoft.com/office/officeart/2005/8/layout/radial5"/>
    <dgm:cxn modelId="{0B967189-3066-9B44-9E8C-BCA41591F7F0}" type="presParOf" srcId="{46AC4F0A-D3D8-0E4E-AABF-0CDB84B58529}" destId="{800D73A4-875E-0F47-A23C-985C7ABB9B82}" srcOrd="12" destOrd="0" presId="urn:microsoft.com/office/officeart/2005/8/layout/radial5"/>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72F0C17-2E91-6545-B64F-15FD8820CB97}" type="doc">
      <dgm:prSet loTypeId="urn:microsoft.com/office/officeart/2008/layout/AlternatingHexagons" loCatId="" qsTypeId="urn:microsoft.com/office/officeart/2005/8/quickstyle/simple1" qsCatId="simple" csTypeId="urn:microsoft.com/office/officeart/2005/8/colors/colorful4" csCatId="colorful" phldr="1"/>
      <dgm:spPr/>
      <dgm:t>
        <a:bodyPr/>
        <a:lstStyle/>
        <a:p>
          <a:endParaRPr lang="en-US"/>
        </a:p>
      </dgm:t>
    </dgm:pt>
    <dgm:pt modelId="{609926C9-F0AD-1F48-A574-694C891A258F}">
      <dgm:prSet phldrT="[Text]" custT="1"/>
      <dgm:spPr/>
      <dgm:t>
        <a:bodyPr/>
        <a:lstStyle/>
        <a:p>
          <a:r>
            <a:rPr lang="en-US" sz="1500" dirty="0"/>
            <a:t>Elevator Attendants</a:t>
          </a:r>
        </a:p>
      </dgm:t>
    </dgm:pt>
    <dgm:pt modelId="{1C49F048-AE11-A94E-A398-ECBAD460DFE0}" type="parTrans" cxnId="{9FE37A45-9256-7F45-9232-F0CD507E0AF1}">
      <dgm:prSet/>
      <dgm:spPr/>
      <dgm:t>
        <a:bodyPr/>
        <a:lstStyle/>
        <a:p>
          <a:endParaRPr lang="en-US"/>
        </a:p>
      </dgm:t>
    </dgm:pt>
    <dgm:pt modelId="{30FE9D32-2801-8F49-8732-704967E51733}" type="sibTrans" cxnId="{9FE37A45-9256-7F45-9232-F0CD507E0AF1}">
      <dgm:prSet/>
      <dgm:spPr/>
      <dgm:t>
        <a:bodyPr/>
        <a:lstStyle/>
        <a:p>
          <a:endParaRPr lang="en-US"/>
        </a:p>
      </dgm:t>
    </dgm:pt>
    <dgm:pt modelId="{3A562D12-0ED0-944D-844C-85D76795BE6A}">
      <dgm:prSet phldrT="[Text]" custT="1"/>
      <dgm:spPr/>
      <dgm:t>
        <a:bodyPr/>
        <a:lstStyle/>
        <a:p>
          <a:r>
            <a:rPr lang="en-US" sz="1600" dirty="0"/>
            <a:t>Homeless Outreach</a:t>
          </a:r>
        </a:p>
      </dgm:t>
    </dgm:pt>
    <dgm:pt modelId="{D7D5FB00-5CDD-0140-BC04-93A0E1C0B10A}" type="parTrans" cxnId="{83B6F47A-306A-CB42-8CC0-A5523E7982E2}">
      <dgm:prSet/>
      <dgm:spPr/>
      <dgm:t>
        <a:bodyPr/>
        <a:lstStyle/>
        <a:p>
          <a:endParaRPr lang="en-US"/>
        </a:p>
      </dgm:t>
    </dgm:pt>
    <dgm:pt modelId="{83BD6012-DDF6-F749-B058-EE0DE21453F0}" type="sibTrans" cxnId="{83B6F47A-306A-CB42-8CC0-A5523E7982E2}">
      <dgm:prSet/>
      <dgm:spPr/>
      <dgm:t>
        <a:bodyPr/>
        <a:lstStyle/>
        <a:p>
          <a:endParaRPr lang="en-US"/>
        </a:p>
      </dgm:t>
    </dgm:pt>
    <dgm:pt modelId="{56AFE583-E230-7B4C-9CC3-FD065D20E35D}">
      <dgm:prSet phldrT="[Text]" custT="1"/>
      <dgm:spPr/>
      <dgm:t>
        <a:bodyPr/>
        <a:lstStyle/>
        <a:p>
          <a:pPr algn="ctr"/>
          <a:r>
            <a:rPr lang="en-US" sz="1600" dirty="0">
              <a:solidFill>
                <a:schemeClr val="bg1"/>
              </a:solidFill>
            </a:rPr>
            <a:t>Station Hardening</a:t>
          </a:r>
        </a:p>
      </dgm:t>
    </dgm:pt>
    <dgm:pt modelId="{87AF3308-84D8-D04E-AA55-C67A3D3EEAEB}" type="parTrans" cxnId="{ED522902-DC25-174E-8BF4-4203FAE1B1A2}">
      <dgm:prSet/>
      <dgm:spPr/>
      <dgm:t>
        <a:bodyPr/>
        <a:lstStyle/>
        <a:p>
          <a:endParaRPr lang="en-US"/>
        </a:p>
      </dgm:t>
    </dgm:pt>
    <dgm:pt modelId="{CB1F66D8-AC24-4744-B170-23AB429DF14F}" type="sibTrans" cxnId="{ED522902-DC25-174E-8BF4-4203FAE1B1A2}">
      <dgm:prSet/>
      <dgm:spPr/>
      <dgm:t>
        <a:bodyPr/>
        <a:lstStyle/>
        <a:p>
          <a:endParaRPr lang="en-US"/>
        </a:p>
      </dgm:t>
    </dgm:pt>
    <dgm:pt modelId="{DEFCEAD9-844B-9945-ACD2-6C5E4F3B11E8}">
      <dgm:prSet phldrT="[Text]"/>
      <dgm:spPr/>
      <dgm:t>
        <a:bodyPr/>
        <a:lstStyle/>
        <a:p>
          <a:r>
            <a:rPr lang="en-US" dirty="0"/>
            <a:t>Progressive Policing</a:t>
          </a:r>
        </a:p>
      </dgm:t>
    </dgm:pt>
    <dgm:pt modelId="{B729D936-0FFB-6945-9D39-6649387B2B5B}" type="parTrans" cxnId="{E0D13D2C-C82F-4948-9252-81D818FAB93B}">
      <dgm:prSet/>
      <dgm:spPr/>
      <dgm:t>
        <a:bodyPr/>
        <a:lstStyle/>
        <a:p>
          <a:endParaRPr lang="en-US"/>
        </a:p>
      </dgm:t>
    </dgm:pt>
    <dgm:pt modelId="{18B261EF-566F-1B4A-B0E8-FF6141CCA5FF}" type="sibTrans" cxnId="{E0D13D2C-C82F-4948-9252-81D818FAB93B}">
      <dgm:prSet/>
      <dgm:spPr/>
      <dgm:t>
        <a:bodyPr/>
        <a:lstStyle/>
        <a:p>
          <a:endParaRPr lang="en-US"/>
        </a:p>
      </dgm:t>
    </dgm:pt>
    <dgm:pt modelId="{E4718D17-2FEA-2B4B-977E-A4F0A5C2D955}">
      <dgm:prSet phldrT="[Text]" phldr="1"/>
      <dgm:spPr/>
      <dgm:t>
        <a:bodyPr/>
        <a:lstStyle/>
        <a:p>
          <a:endParaRPr lang="en-US" dirty="0"/>
        </a:p>
      </dgm:t>
    </dgm:pt>
    <dgm:pt modelId="{5A7C1C00-9E0E-F741-8DAF-235CFB516AF4}" type="parTrans" cxnId="{C38519B9-EF82-EA47-8A35-EC431F420EDA}">
      <dgm:prSet/>
      <dgm:spPr/>
      <dgm:t>
        <a:bodyPr/>
        <a:lstStyle/>
        <a:p>
          <a:endParaRPr lang="en-US"/>
        </a:p>
      </dgm:t>
    </dgm:pt>
    <dgm:pt modelId="{D11539D7-60B1-3744-ABDD-6433194D7C0D}" type="sibTrans" cxnId="{C38519B9-EF82-EA47-8A35-EC431F420EDA}">
      <dgm:prSet/>
      <dgm:spPr/>
      <dgm:t>
        <a:bodyPr/>
        <a:lstStyle/>
        <a:p>
          <a:endParaRPr lang="en-US"/>
        </a:p>
      </dgm:t>
    </dgm:pt>
    <dgm:pt modelId="{0444752C-1C45-B948-85F4-960BBA5E4171}" type="pres">
      <dgm:prSet presAssocID="{972F0C17-2E91-6545-B64F-15FD8820CB97}" presName="Name0" presStyleCnt="0">
        <dgm:presLayoutVars>
          <dgm:chMax/>
          <dgm:chPref/>
          <dgm:dir/>
          <dgm:animLvl val="lvl"/>
        </dgm:presLayoutVars>
      </dgm:prSet>
      <dgm:spPr/>
    </dgm:pt>
    <dgm:pt modelId="{801EBD32-9A55-8C48-B9B8-637D1D62FA29}" type="pres">
      <dgm:prSet presAssocID="{609926C9-F0AD-1F48-A574-694C891A258F}" presName="composite" presStyleCnt="0"/>
      <dgm:spPr/>
    </dgm:pt>
    <dgm:pt modelId="{B08F0B21-2A45-7D45-977A-CF252F752592}" type="pres">
      <dgm:prSet presAssocID="{609926C9-F0AD-1F48-A574-694C891A258F}" presName="Parent1" presStyleLbl="node1" presStyleIdx="0" presStyleCnt="6">
        <dgm:presLayoutVars>
          <dgm:chMax val="1"/>
          <dgm:chPref val="1"/>
          <dgm:bulletEnabled val="1"/>
        </dgm:presLayoutVars>
      </dgm:prSet>
      <dgm:spPr/>
    </dgm:pt>
    <dgm:pt modelId="{882DD502-B58B-B840-A650-8D646C1CD1C5}" type="pres">
      <dgm:prSet presAssocID="{609926C9-F0AD-1F48-A574-694C891A258F}" presName="Childtext1" presStyleLbl="revTx" presStyleIdx="0" presStyleCnt="3" custLinFactY="16758" custLinFactNeighborX="-15966" custLinFactNeighborY="100000">
        <dgm:presLayoutVars>
          <dgm:chMax val="0"/>
          <dgm:chPref val="0"/>
          <dgm:bulletEnabled val="1"/>
        </dgm:presLayoutVars>
      </dgm:prSet>
      <dgm:spPr/>
    </dgm:pt>
    <dgm:pt modelId="{0662F196-1C1D-4C46-9B9C-79EC4ABF7FF6}" type="pres">
      <dgm:prSet presAssocID="{609926C9-F0AD-1F48-A574-694C891A258F}" presName="BalanceSpacing" presStyleCnt="0"/>
      <dgm:spPr/>
    </dgm:pt>
    <dgm:pt modelId="{B4E14670-34A7-2644-98DC-CFAC628E7A35}" type="pres">
      <dgm:prSet presAssocID="{609926C9-F0AD-1F48-A574-694C891A258F}" presName="BalanceSpacing1" presStyleCnt="0"/>
      <dgm:spPr/>
    </dgm:pt>
    <dgm:pt modelId="{0CBB806D-A33C-234B-849B-1BEF7B6D0395}" type="pres">
      <dgm:prSet presAssocID="{30FE9D32-2801-8F49-8732-704967E51733}" presName="Accent1Text" presStyleLbl="node1" presStyleIdx="1" presStyleCnt="6"/>
      <dgm:spPr/>
    </dgm:pt>
    <dgm:pt modelId="{A1938FAE-2FBD-D749-8891-FC49EACEB033}" type="pres">
      <dgm:prSet presAssocID="{30FE9D32-2801-8F49-8732-704967E51733}" presName="spaceBetweenRectangles" presStyleCnt="0"/>
      <dgm:spPr/>
    </dgm:pt>
    <dgm:pt modelId="{F6B45029-5A29-604D-9AB1-F5F2F4564E84}" type="pres">
      <dgm:prSet presAssocID="{3A562D12-0ED0-944D-844C-85D76795BE6A}" presName="composite" presStyleCnt="0"/>
      <dgm:spPr/>
    </dgm:pt>
    <dgm:pt modelId="{A23384A2-2140-1246-9B1F-1EAA3F97CB11}" type="pres">
      <dgm:prSet presAssocID="{3A562D12-0ED0-944D-844C-85D76795BE6A}" presName="Parent1" presStyleLbl="node1" presStyleIdx="2" presStyleCnt="6">
        <dgm:presLayoutVars>
          <dgm:chMax val="1"/>
          <dgm:chPref val="1"/>
          <dgm:bulletEnabled val="1"/>
        </dgm:presLayoutVars>
      </dgm:prSet>
      <dgm:spPr/>
    </dgm:pt>
    <dgm:pt modelId="{097A801D-D6DB-9944-9B70-6BF2B8E060EE}" type="pres">
      <dgm:prSet presAssocID="{3A562D12-0ED0-944D-844C-85D76795BE6A}" presName="Childtext1" presStyleLbl="revTx" presStyleIdx="1" presStyleCnt="3" custScaleX="56470" custLinFactY="-43897" custLinFactNeighborX="51232" custLinFactNeighborY="-100000">
        <dgm:presLayoutVars>
          <dgm:chMax val="0"/>
          <dgm:chPref val="0"/>
          <dgm:bulletEnabled val="1"/>
        </dgm:presLayoutVars>
      </dgm:prSet>
      <dgm:spPr/>
    </dgm:pt>
    <dgm:pt modelId="{0E80DAB7-062E-EE49-9BBE-534DF52B5712}" type="pres">
      <dgm:prSet presAssocID="{3A562D12-0ED0-944D-844C-85D76795BE6A}" presName="BalanceSpacing" presStyleCnt="0"/>
      <dgm:spPr/>
    </dgm:pt>
    <dgm:pt modelId="{24886A95-41D9-0440-8E3C-C59B716EC8AC}" type="pres">
      <dgm:prSet presAssocID="{3A562D12-0ED0-944D-844C-85D76795BE6A}" presName="BalanceSpacing1" presStyleCnt="0"/>
      <dgm:spPr/>
    </dgm:pt>
    <dgm:pt modelId="{825D30FC-8032-DE46-B82B-6C378363C490}" type="pres">
      <dgm:prSet presAssocID="{83BD6012-DDF6-F749-B058-EE0DE21453F0}" presName="Accent1Text" presStyleLbl="node1" presStyleIdx="3" presStyleCnt="6"/>
      <dgm:spPr/>
    </dgm:pt>
    <dgm:pt modelId="{DB9EC729-26D5-114D-B98C-340CC92A915C}" type="pres">
      <dgm:prSet presAssocID="{83BD6012-DDF6-F749-B058-EE0DE21453F0}" presName="spaceBetweenRectangles" presStyleCnt="0"/>
      <dgm:spPr/>
    </dgm:pt>
    <dgm:pt modelId="{98CE9E2F-E9D1-F342-848E-297975088579}" type="pres">
      <dgm:prSet presAssocID="{DEFCEAD9-844B-9945-ACD2-6C5E4F3B11E8}" presName="composite" presStyleCnt="0"/>
      <dgm:spPr/>
    </dgm:pt>
    <dgm:pt modelId="{E0E0346C-C267-AA41-B1E2-4CBBDE7F86C0}" type="pres">
      <dgm:prSet presAssocID="{DEFCEAD9-844B-9945-ACD2-6C5E4F3B11E8}" presName="Parent1" presStyleLbl="node1" presStyleIdx="4" presStyleCnt="6">
        <dgm:presLayoutVars>
          <dgm:chMax val="1"/>
          <dgm:chPref val="1"/>
          <dgm:bulletEnabled val="1"/>
        </dgm:presLayoutVars>
      </dgm:prSet>
      <dgm:spPr/>
    </dgm:pt>
    <dgm:pt modelId="{B393B70F-E9C7-9542-AE1A-D5E9101FA69D}" type="pres">
      <dgm:prSet presAssocID="{DEFCEAD9-844B-9945-ACD2-6C5E4F3B11E8}" presName="Childtext1" presStyleLbl="revTx" presStyleIdx="2" presStyleCnt="3" custLinFactX="-57291" custLinFactNeighborX="-100000" custLinFactNeighborY="-6582">
        <dgm:presLayoutVars>
          <dgm:chMax val="0"/>
          <dgm:chPref val="0"/>
          <dgm:bulletEnabled val="1"/>
        </dgm:presLayoutVars>
      </dgm:prSet>
      <dgm:spPr/>
    </dgm:pt>
    <dgm:pt modelId="{9BDFC892-7696-B448-B367-5EC9B17ADA0F}" type="pres">
      <dgm:prSet presAssocID="{DEFCEAD9-844B-9945-ACD2-6C5E4F3B11E8}" presName="BalanceSpacing" presStyleCnt="0"/>
      <dgm:spPr/>
    </dgm:pt>
    <dgm:pt modelId="{A40E2E98-88C1-4740-977B-6D5DCFD9103B}" type="pres">
      <dgm:prSet presAssocID="{DEFCEAD9-844B-9945-ACD2-6C5E4F3B11E8}" presName="BalanceSpacing1" presStyleCnt="0"/>
      <dgm:spPr/>
    </dgm:pt>
    <dgm:pt modelId="{85C1AC84-1813-F548-A3A6-11C9861257F3}" type="pres">
      <dgm:prSet presAssocID="{18B261EF-566F-1B4A-B0E8-FF6141CCA5FF}" presName="Accent1Text" presStyleLbl="node1" presStyleIdx="5" presStyleCnt="6"/>
      <dgm:spPr/>
    </dgm:pt>
  </dgm:ptLst>
  <dgm:cxnLst>
    <dgm:cxn modelId="{ED522902-DC25-174E-8BF4-4203FAE1B1A2}" srcId="{3A562D12-0ED0-944D-844C-85D76795BE6A}" destId="{56AFE583-E230-7B4C-9CC3-FD065D20E35D}" srcOrd="0" destOrd="0" parTransId="{87AF3308-84D8-D04E-AA55-C67A3D3EEAEB}" sibTransId="{CB1F66D8-AC24-4744-B170-23AB429DF14F}"/>
    <dgm:cxn modelId="{E0D13D2C-C82F-4948-9252-81D818FAB93B}" srcId="{972F0C17-2E91-6545-B64F-15FD8820CB97}" destId="{DEFCEAD9-844B-9945-ACD2-6C5E4F3B11E8}" srcOrd="2" destOrd="0" parTransId="{B729D936-0FFB-6945-9D39-6649387B2B5B}" sibTransId="{18B261EF-566F-1B4A-B0E8-FF6141CCA5FF}"/>
    <dgm:cxn modelId="{C51DC030-E46C-DA4D-8F8A-D130360BF26D}" type="presOf" srcId="{18B261EF-566F-1B4A-B0E8-FF6141CCA5FF}" destId="{85C1AC84-1813-F548-A3A6-11C9861257F3}" srcOrd="0" destOrd="0" presId="urn:microsoft.com/office/officeart/2008/layout/AlternatingHexagons"/>
    <dgm:cxn modelId="{0A039E40-9609-454A-A629-BE7305EDD2B7}" type="presOf" srcId="{E4718D17-2FEA-2B4B-977E-A4F0A5C2D955}" destId="{B393B70F-E9C7-9542-AE1A-D5E9101FA69D}" srcOrd="0" destOrd="0" presId="urn:microsoft.com/office/officeart/2008/layout/AlternatingHexagons"/>
    <dgm:cxn modelId="{920DE143-1FAB-1642-A216-94234EF886FF}" type="presOf" srcId="{3A562D12-0ED0-944D-844C-85D76795BE6A}" destId="{A23384A2-2140-1246-9B1F-1EAA3F97CB11}" srcOrd="0" destOrd="0" presId="urn:microsoft.com/office/officeart/2008/layout/AlternatingHexagons"/>
    <dgm:cxn modelId="{9FE37A45-9256-7F45-9232-F0CD507E0AF1}" srcId="{972F0C17-2E91-6545-B64F-15FD8820CB97}" destId="{609926C9-F0AD-1F48-A574-694C891A258F}" srcOrd="0" destOrd="0" parTransId="{1C49F048-AE11-A94E-A398-ECBAD460DFE0}" sibTransId="{30FE9D32-2801-8F49-8732-704967E51733}"/>
    <dgm:cxn modelId="{08BD1B66-537E-3241-8D9C-9420F48CC4E3}" type="presOf" srcId="{83BD6012-DDF6-F749-B058-EE0DE21453F0}" destId="{825D30FC-8032-DE46-B82B-6C378363C490}" srcOrd="0" destOrd="0" presId="urn:microsoft.com/office/officeart/2008/layout/AlternatingHexagons"/>
    <dgm:cxn modelId="{B72F524D-5CB3-F84F-9020-D00A1B40B319}" type="presOf" srcId="{30FE9D32-2801-8F49-8732-704967E51733}" destId="{0CBB806D-A33C-234B-849B-1BEF7B6D0395}" srcOrd="0" destOrd="0" presId="urn:microsoft.com/office/officeart/2008/layout/AlternatingHexagons"/>
    <dgm:cxn modelId="{5E3A6171-4346-1941-95A8-DF7BB1073F5C}" type="presOf" srcId="{972F0C17-2E91-6545-B64F-15FD8820CB97}" destId="{0444752C-1C45-B948-85F4-960BBA5E4171}" srcOrd="0" destOrd="0" presId="urn:microsoft.com/office/officeart/2008/layout/AlternatingHexagons"/>
    <dgm:cxn modelId="{E5D1BB75-510E-5A46-A92F-AD291502E966}" type="presOf" srcId="{609926C9-F0AD-1F48-A574-694C891A258F}" destId="{B08F0B21-2A45-7D45-977A-CF252F752592}" srcOrd="0" destOrd="0" presId="urn:microsoft.com/office/officeart/2008/layout/AlternatingHexagons"/>
    <dgm:cxn modelId="{83B6F47A-306A-CB42-8CC0-A5523E7982E2}" srcId="{972F0C17-2E91-6545-B64F-15FD8820CB97}" destId="{3A562D12-0ED0-944D-844C-85D76795BE6A}" srcOrd="1" destOrd="0" parTransId="{D7D5FB00-5CDD-0140-BC04-93A0E1C0B10A}" sibTransId="{83BD6012-DDF6-F749-B058-EE0DE21453F0}"/>
    <dgm:cxn modelId="{B7873687-3931-DA4F-A30A-E373220B3D4C}" type="presOf" srcId="{56AFE583-E230-7B4C-9CC3-FD065D20E35D}" destId="{097A801D-D6DB-9944-9B70-6BF2B8E060EE}" srcOrd="0" destOrd="0" presId="urn:microsoft.com/office/officeart/2008/layout/AlternatingHexagons"/>
    <dgm:cxn modelId="{2801F29E-6673-074C-8D47-0F7C3BD2F658}" type="presOf" srcId="{DEFCEAD9-844B-9945-ACD2-6C5E4F3B11E8}" destId="{E0E0346C-C267-AA41-B1E2-4CBBDE7F86C0}" srcOrd="0" destOrd="0" presId="urn:microsoft.com/office/officeart/2008/layout/AlternatingHexagons"/>
    <dgm:cxn modelId="{C38519B9-EF82-EA47-8A35-EC431F420EDA}" srcId="{DEFCEAD9-844B-9945-ACD2-6C5E4F3B11E8}" destId="{E4718D17-2FEA-2B4B-977E-A4F0A5C2D955}" srcOrd="0" destOrd="0" parTransId="{5A7C1C00-9E0E-F741-8DAF-235CFB516AF4}" sibTransId="{D11539D7-60B1-3744-ABDD-6433194D7C0D}"/>
    <dgm:cxn modelId="{45E6B188-403F-3841-B541-9E829A30A35D}" type="presParOf" srcId="{0444752C-1C45-B948-85F4-960BBA5E4171}" destId="{801EBD32-9A55-8C48-B9B8-637D1D62FA29}" srcOrd="0" destOrd="0" presId="urn:microsoft.com/office/officeart/2008/layout/AlternatingHexagons"/>
    <dgm:cxn modelId="{E3FC7E65-3358-9546-98C5-226D050814A9}" type="presParOf" srcId="{801EBD32-9A55-8C48-B9B8-637D1D62FA29}" destId="{B08F0B21-2A45-7D45-977A-CF252F752592}" srcOrd="0" destOrd="0" presId="urn:microsoft.com/office/officeart/2008/layout/AlternatingHexagons"/>
    <dgm:cxn modelId="{B2235AE9-1C25-EB46-B95C-CC925935278A}" type="presParOf" srcId="{801EBD32-9A55-8C48-B9B8-637D1D62FA29}" destId="{882DD502-B58B-B840-A650-8D646C1CD1C5}" srcOrd="1" destOrd="0" presId="urn:microsoft.com/office/officeart/2008/layout/AlternatingHexagons"/>
    <dgm:cxn modelId="{D3ABC986-4340-8E45-8A15-E3C7E9602F61}" type="presParOf" srcId="{801EBD32-9A55-8C48-B9B8-637D1D62FA29}" destId="{0662F196-1C1D-4C46-9B9C-79EC4ABF7FF6}" srcOrd="2" destOrd="0" presId="urn:microsoft.com/office/officeart/2008/layout/AlternatingHexagons"/>
    <dgm:cxn modelId="{143B23A3-5275-A64E-ACCC-1EA0974BD26B}" type="presParOf" srcId="{801EBD32-9A55-8C48-B9B8-637D1D62FA29}" destId="{B4E14670-34A7-2644-98DC-CFAC628E7A35}" srcOrd="3" destOrd="0" presId="urn:microsoft.com/office/officeart/2008/layout/AlternatingHexagons"/>
    <dgm:cxn modelId="{A8DD1473-BF45-1B45-B43B-2042FB9D07CA}" type="presParOf" srcId="{801EBD32-9A55-8C48-B9B8-637D1D62FA29}" destId="{0CBB806D-A33C-234B-849B-1BEF7B6D0395}" srcOrd="4" destOrd="0" presId="urn:microsoft.com/office/officeart/2008/layout/AlternatingHexagons"/>
    <dgm:cxn modelId="{970D6D58-5680-6C49-8634-5411D5111E16}" type="presParOf" srcId="{0444752C-1C45-B948-85F4-960BBA5E4171}" destId="{A1938FAE-2FBD-D749-8891-FC49EACEB033}" srcOrd="1" destOrd="0" presId="urn:microsoft.com/office/officeart/2008/layout/AlternatingHexagons"/>
    <dgm:cxn modelId="{172A6A95-75E6-204E-82D3-5B64D6F23FEB}" type="presParOf" srcId="{0444752C-1C45-B948-85F4-960BBA5E4171}" destId="{F6B45029-5A29-604D-9AB1-F5F2F4564E84}" srcOrd="2" destOrd="0" presId="urn:microsoft.com/office/officeart/2008/layout/AlternatingHexagons"/>
    <dgm:cxn modelId="{85E52CEA-8AAF-D142-968F-EE4FE0CFBD7A}" type="presParOf" srcId="{F6B45029-5A29-604D-9AB1-F5F2F4564E84}" destId="{A23384A2-2140-1246-9B1F-1EAA3F97CB11}" srcOrd="0" destOrd="0" presId="urn:microsoft.com/office/officeart/2008/layout/AlternatingHexagons"/>
    <dgm:cxn modelId="{DBACCCDB-821F-944E-ACE6-18CF07EABAD8}" type="presParOf" srcId="{F6B45029-5A29-604D-9AB1-F5F2F4564E84}" destId="{097A801D-D6DB-9944-9B70-6BF2B8E060EE}" srcOrd="1" destOrd="0" presId="urn:microsoft.com/office/officeart/2008/layout/AlternatingHexagons"/>
    <dgm:cxn modelId="{E9755B80-930C-964F-AA2F-A3C8638CA738}" type="presParOf" srcId="{F6B45029-5A29-604D-9AB1-F5F2F4564E84}" destId="{0E80DAB7-062E-EE49-9BBE-534DF52B5712}" srcOrd="2" destOrd="0" presId="urn:microsoft.com/office/officeart/2008/layout/AlternatingHexagons"/>
    <dgm:cxn modelId="{C4AE46D3-A619-174C-8A98-FB30CC9369BF}" type="presParOf" srcId="{F6B45029-5A29-604D-9AB1-F5F2F4564E84}" destId="{24886A95-41D9-0440-8E3C-C59B716EC8AC}" srcOrd="3" destOrd="0" presId="urn:microsoft.com/office/officeart/2008/layout/AlternatingHexagons"/>
    <dgm:cxn modelId="{31434A3E-78A3-2C4F-91C6-872AB98006B0}" type="presParOf" srcId="{F6B45029-5A29-604D-9AB1-F5F2F4564E84}" destId="{825D30FC-8032-DE46-B82B-6C378363C490}" srcOrd="4" destOrd="0" presId="urn:microsoft.com/office/officeart/2008/layout/AlternatingHexagons"/>
    <dgm:cxn modelId="{4A80EA62-D13E-EF42-A0C4-FD7350CB7246}" type="presParOf" srcId="{0444752C-1C45-B948-85F4-960BBA5E4171}" destId="{DB9EC729-26D5-114D-B98C-340CC92A915C}" srcOrd="3" destOrd="0" presId="urn:microsoft.com/office/officeart/2008/layout/AlternatingHexagons"/>
    <dgm:cxn modelId="{C94BC957-FA6A-0044-A207-23CB4BE53F7C}" type="presParOf" srcId="{0444752C-1C45-B948-85F4-960BBA5E4171}" destId="{98CE9E2F-E9D1-F342-848E-297975088579}" srcOrd="4" destOrd="0" presId="urn:microsoft.com/office/officeart/2008/layout/AlternatingHexagons"/>
    <dgm:cxn modelId="{B2ED0780-3406-5444-AEAF-BB7105DCCC65}" type="presParOf" srcId="{98CE9E2F-E9D1-F342-848E-297975088579}" destId="{E0E0346C-C267-AA41-B1E2-4CBBDE7F86C0}" srcOrd="0" destOrd="0" presId="urn:microsoft.com/office/officeart/2008/layout/AlternatingHexagons"/>
    <dgm:cxn modelId="{67EF3840-DAB0-F048-9546-B68121192D99}" type="presParOf" srcId="{98CE9E2F-E9D1-F342-848E-297975088579}" destId="{B393B70F-E9C7-9542-AE1A-D5E9101FA69D}" srcOrd="1" destOrd="0" presId="urn:microsoft.com/office/officeart/2008/layout/AlternatingHexagons"/>
    <dgm:cxn modelId="{D83A9DEC-9FD1-F642-BDF3-A43F2FE3ADA4}" type="presParOf" srcId="{98CE9E2F-E9D1-F342-848E-297975088579}" destId="{9BDFC892-7696-B448-B367-5EC9B17ADA0F}" srcOrd="2" destOrd="0" presId="urn:microsoft.com/office/officeart/2008/layout/AlternatingHexagons"/>
    <dgm:cxn modelId="{F3C8FAEC-B58B-3046-82F0-629920C5172A}" type="presParOf" srcId="{98CE9E2F-E9D1-F342-848E-297975088579}" destId="{A40E2E98-88C1-4740-977B-6D5DCFD9103B}" srcOrd="3" destOrd="0" presId="urn:microsoft.com/office/officeart/2008/layout/AlternatingHexagons"/>
    <dgm:cxn modelId="{370D44A2-9055-7C49-BF7F-D174DF740C5A}" type="presParOf" srcId="{98CE9E2F-E9D1-F342-848E-297975088579}" destId="{85C1AC84-1813-F548-A3A6-11C9861257F3}" srcOrd="4" destOrd="0" presId="urn:microsoft.com/office/officeart/2008/layout/AlternatingHexagon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48F5FE7-320D-5749-A9F7-7FA33454AF5D}" type="doc">
      <dgm:prSet loTypeId="urn:microsoft.com/office/officeart/2005/8/layout/venn1" loCatId="relationship" qsTypeId="urn:microsoft.com/office/officeart/2005/8/quickstyle/simple1" qsCatId="simple" csTypeId="urn:microsoft.com/office/officeart/2005/8/colors/colorful3" csCatId="colorful"/>
      <dgm:spPr/>
      <dgm:t>
        <a:bodyPr/>
        <a:lstStyle/>
        <a:p>
          <a:endParaRPr lang="en-US"/>
        </a:p>
      </dgm:t>
    </dgm:pt>
    <dgm:pt modelId="{92192120-936D-D843-BF7C-0E7368E73158}">
      <dgm:prSet custT="1"/>
      <dgm:spPr/>
      <dgm:t>
        <a:bodyPr/>
        <a:lstStyle/>
        <a:p>
          <a:r>
            <a:rPr lang="en-US" sz="2400" dirty="0"/>
            <a:t>Regularly engage &amp; advocate at all levels of government</a:t>
          </a:r>
        </a:p>
      </dgm:t>
    </dgm:pt>
    <dgm:pt modelId="{443632C5-761A-6549-8AD6-1196474F514B}" type="parTrans" cxnId="{62DE9807-CF52-0345-8234-29CA02DF48BD}">
      <dgm:prSet/>
      <dgm:spPr/>
      <dgm:t>
        <a:bodyPr/>
        <a:lstStyle/>
        <a:p>
          <a:endParaRPr lang="en-US"/>
        </a:p>
      </dgm:t>
    </dgm:pt>
    <dgm:pt modelId="{ACE6546E-5ADE-7B49-8F4B-9AC3D0414FFE}" type="sibTrans" cxnId="{62DE9807-CF52-0345-8234-29CA02DF48BD}">
      <dgm:prSet/>
      <dgm:spPr/>
      <dgm:t>
        <a:bodyPr/>
        <a:lstStyle/>
        <a:p>
          <a:endParaRPr lang="en-US"/>
        </a:p>
      </dgm:t>
    </dgm:pt>
    <dgm:pt modelId="{10FA27FD-DEE3-B941-AD70-442EE2291C55}">
      <dgm:prSet custT="1"/>
      <dgm:spPr/>
      <dgm:t>
        <a:bodyPr/>
        <a:lstStyle/>
        <a:p>
          <a:r>
            <a:rPr lang="en-US" sz="2400" dirty="0"/>
            <a:t>Create statewide transit advocacy coalition</a:t>
          </a:r>
        </a:p>
      </dgm:t>
    </dgm:pt>
    <dgm:pt modelId="{EA5C971C-AE21-684D-AA60-F6DF2BE66136}" type="parTrans" cxnId="{FEA204BE-52D7-0348-A1BB-716AB47C939D}">
      <dgm:prSet/>
      <dgm:spPr/>
      <dgm:t>
        <a:bodyPr/>
        <a:lstStyle/>
        <a:p>
          <a:endParaRPr lang="en-US"/>
        </a:p>
      </dgm:t>
    </dgm:pt>
    <dgm:pt modelId="{1E83399D-B5F9-DC4E-A84E-3B446D50EEB4}" type="sibTrans" cxnId="{FEA204BE-52D7-0348-A1BB-716AB47C939D}">
      <dgm:prSet/>
      <dgm:spPr/>
      <dgm:t>
        <a:bodyPr/>
        <a:lstStyle/>
        <a:p>
          <a:endParaRPr lang="en-US"/>
        </a:p>
      </dgm:t>
    </dgm:pt>
    <dgm:pt modelId="{C8B0608A-7359-7B47-972D-2459223103AB}" type="pres">
      <dgm:prSet presAssocID="{C48F5FE7-320D-5749-A9F7-7FA33454AF5D}" presName="compositeShape" presStyleCnt="0">
        <dgm:presLayoutVars>
          <dgm:chMax val="7"/>
          <dgm:dir/>
          <dgm:resizeHandles val="exact"/>
        </dgm:presLayoutVars>
      </dgm:prSet>
      <dgm:spPr/>
    </dgm:pt>
    <dgm:pt modelId="{835F1DAA-67D1-0246-A4EA-58512B7701D5}" type="pres">
      <dgm:prSet presAssocID="{92192120-936D-D843-BF7C-0E7368E73158}" presName="circ1" presStyleLbl="vennNode1" presStyleIdx="0" presStyleCnt="2"/>
      <dgm:spPr/>
    </dgm:pt>
    <dgm:pt modelId="{95B2118C-2A2A-FA46-9AAF-B56CC5835309}" type="pres">
      <dgm:prSet presAssocID="{92192120-936D-D843-BF7C-0E7368E73158}" presName="circ1Tx" presStyleLbl="revTx" presStyleIdx="0" presStyleCnt="0">
        <dgm:presLayoutVars>
          <dgm:chMax val="0"/>
          <dgm:chPref val="0"/>
          <dgm:bulletEnabled val="1"/>
        </dgm:presLayoutVars>
      </dgm:prSet>
      <dgm:spPr/>
    </dgm:pt>
    <dgm:pt modelId="{FE6DD19E-3BE4-EA47-96AD-A4B278EA71E6}" type="pres">
      <dgm:prSet presAssocID="{10FA27FD-DEE3-B941-AD70-442EE2291C55}" presName="circ2" presStyleLbl="vennNode1" presStyleIdx="1" presStyleCnt="2"/>
      <dgm:spPr/>
    </dgm:pt>
    <dgm:pt modelId="{9B58D8A1-5A63-824F-924F-38305E09E052}" type="pres">
      <dgm:prSet presAssocID="{10FA27FD-DEE3-B941-AD70-442EE2291C55}" presName="circ2Tx" presStyleLbl="revTx" presStyleIdx="0" presStyleCnt="0">
        <dgm:presLayoutVars>
          <dgm:chMax val="0"/>
          <dgm:chPref val="0"/>
          <dgm:bulletEnabled val="1"/>
        </dgm:presLayoutVars>
      </dgm:prSet>
      <dgm:spPr/>
    </dgm:pt>
  </dgm:ptLst>
  <dgm:cxnLst>
    <dgm:cxn modelId="{62DE9807-CF52-0345-8234-29CA02DF48BD}" srcId="{C48F5FE7-320D-5749-A9F7-7FA33454AF5D}" destId="{92192120-936D-D843-BF7C-0E7368E73158}" srcOrd="0" destOrd="0" parTransId="{443632C5-761A-6549-8AD6-1196474F514B}" sibTransId="{ACE6546E-5ADE-7B49-8F4B-9AC3D0414FFE}"/>
    <dgm:cxn modelId="{62953416-DA71-B94C-8B2F-B19A28467FB5}" type="presOf" srcId="{10FA27FD-DEE3-B941-AD70-442EE2291C55}" destId="{FE6DD19E-3BE4-EA47-96AD-A4B278EA71E6}" srcOrd="0" destOrd="0" presId="urn:microsoft.com/office/officeart/2005/8/layout/venn1"/>
    <dgm:cxn modelId="{86FEF520-4AA9-C34C-A4F5-7B8403C05AFF}" type="presOf" srcId="{10FA27FD-DEE3-B941-AD70-442EE2291C55}" destId="{9B58D8A1-5A63-824F-924F-38305E09E052}" srcOrd="1" destOrd="0" presId="urn:microsoft.com/office/officeart/2005/8/layout/venn1"/>
    <dgm:cxn modelId="{D9FEFE4F-F3EE-F74D-BA90-FBD1135F5048}" type="presOf" srcId="{92192120-936D-D843-BF7C-0E7368E73158}" destId="{95B2118C-2A2A-FA46-9AAF-B56CC5835309}" srcOrd="1" destOrd="0" presId="urn:microsoft.com/office/officeart/2005/8/layout/venn1"/>
    <dgm:cxn modelId="{55D11988-4996-654D-8DEA-94A18E3ECDB0}" type="presOf" srcId="{92192120-936D-D843-BF7C-0E7368E73158}" destId="{835F1DAA-67D1-0246-A4EA-58512B7701D5}" srcOrd="0" destOrd="0" presId="urn:microsoft.com/office/officeart/2005/8/layout/venn1"/>
    <dgm:cxn modelId="{A8823BA6-7764-2D42-9FFE-03F367B87C47}" type="presOf" srcId="{C48F5FE7-320D-5749-A9F7-7FA33454AF5D}" destId="{C8B0608A-7359-7B47-972D-2459223103AB}" srcOrd="0" destOrd="0" presId="urn:microsoft.com/office/officeart/2005/8/layout/venn1"/>
    <dgm:cxn modelId="{FEA204BE-52D7-0348-A1BB-716AB47C939D}" srcId="{C48F5FE7-320D-5749-A9F7-7FA33454AF5D}" destId="{10FA27FD-DEE3-B941-AD70-442EE2291C55}" srcOrd="1" destOrd="0" parTransId="{EA5C971C-AE21-684D-AA60-F6DF2BE66136}" sibTransId="{1E83399D-B5F9-DC4E-A84E-3B446D50EEB4}"/>
    <dgm:cxn modelId="{0A97523C-8A41-DD40-A10C-0CA7814AB3F3}" type="presParOf" srcId="{C8B0608A-7359-7B47-972D-2459223103AB}" destId="{835F1DAA-67D1-0246-A4EA-58512B7701D5}" srcOrd="0" destOrd="0" presId="urn:microsoft.com/office/officeart/2005/8/layout/venn1"/>
    <dgm:cxn modelId="{E3359604-E961-414D-9DD0-E2AE02B006E3}" type="presParOf" srcId="{C8B0608A-7359-7B47-972D-2459223103AB}" destId="{95B2118C-2A2A-FA46-9AAF-B56CC5835309}" srcOrd="1" destOrd="0" presId="urn:microsoft.com/office/officeart/2005/8/layout/venn1"/>
    <dgm:cxn modelId="{A88C84AD-122C-9843-B94B-CF7636F6A78E}" type="presParOf" srcId="{C8B0608A-7359-7B47-972D-2459223103AB}" destId="{FE6DD19E-3BE4-EA47-96AD-A4B278EA71E6}" srcOrd="2" destOrd="0" presId="urn:microsoft.com/office/officeart/2005/8/layout/venn1"/>
    <dgm:cxn modelId="{2D1C07F1-D669-5645-96BC-0555CFBB7D80}" type="presParOf" srcId="{C8B0608A-7359-7B47-972D-2459223103AB}" destId="{9B58D8A1-5A63-824F-924F-38305E09E052}" srcOrd="3"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01B395-A9D2-CF4D-B5BF-391DE66C4B08}">
      <dsp:nvSpPr>
        <dsp:cNvPr id="0" name=""/>
        <dsp:cNvSpPr/>
      </dsp:nvSpPr>
      <dsp:spPr>
        <a:xfrm>
          <a:off x="3365194" y="1942278"/>
          <a:ext cx="1384910" cy="1384910"/>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t>Challenges to BART</a:t>
          </a:r>
        </a:p>
      </dsp:txBody>
      <dsp:txXfrm>
        <a:off x="3568009" y="2145093"/>
        <a:ext cx="979280" cy="979280"/>
      </dsp:txXfrm>
    </dsp:sp>
    <dsp:sp modelId="{05EA919C-9E96-8241-B70A-EF5728422337}">
      <dsp:nvSpPr>
        <dsp:cNvPr id="0" name=""/>
        <dsp:cNvSpPr/>
      </dsp:nvSpPr>
      <dsp:spPr>
        <a:xfrm rot="16200000">
          <a:off x="3910879" y="1438225"/>
          <a:ext cx="293541" cy="470869"/>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3954910" y="1576430"/>
        <a:ext cx="205479" cy="282521"/>
      </dsp:txXfrm>
    </dsp:sp>
    <dsp:sp modelId="{EEE2E050-47F6-CC42-9A5A-BDBD16FE9D5C}">
      <dsp:nvSpPr>
        <dsp:cNvPr id="0" name=""/>
        <dsp:cNvSpPr/>
      </dsp:nvSpPr>
      <dsp:spPr>
        <a:xfrm>
          <a:off x="3365194" y="3515"/>
          <a:ext cx="1384910" cy="1384910"/>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t>Property Damage</a:t>
          </a:r>
        </a:p>
      </dsp:txBody>
      <dsp:txXfrm>
        <a:off x="3568009" y="206330"/>
        <a:ext cx="979280" cy="979280"/>
      </dsp:txXfrm>
    </dsp:sp>
    <dsp:sp modelId="{2D6561CC-A7AF-2746-8D9B-FF28B909C77F}">
      <dsp:nvSpPr>
        <dsp:cNvPr id="0" name=""/>
        <dsp:cNvSpPr/>
      </dsp:nvSpPr>
      <dsp:spPr>
        <a:xfrm rot="19800000">
          <a:off x="4743193" y="1918762"/>
          <a:ext cx="293541" cy="470869"/>
        </a:xfrm>
        <a:prstGeom prst="rightArrow">
          <a:avLst>
            <a:gd name="adj1" fmla="val 60000"/>
            <a:gd name="adj2" fmla="val 50000"/>
          </a:avLst>
        </a:prstGeom>
        <a:solidFill>
          <a:schemeClr val="accent3">
            <a:hueOff val="2904208"/>
            <a:satOff val="8205"/>
            <a:lumOff val="35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4749092" y="2034952"/>
        <a:ext cx="205479" cy="282521"/>
      </dsp:txXfrm>
    </dsp:sp>
    <dsp:sp modelId="{B9B38D43-7D5B-AE4D-A6B5-698F158EE8FD}">
      <dsp:nvSpPr>
        <dsp:cNvPr id="0" name=""/>
        <dsp:cNvSpPr/>
      </dsp:nvSpPr>
      <dsp:spPr>
        <a:xfrm>
          <a:off x="5044212" y="972896"/>
          <a:ext cx="1384910" cy="1384910"/>
        </a:xfrm>
        <a:prstGeom prst="ellipse">
          <a:avLst/>
        </a:prstGeom>
        <a:solidFill>
          <a:schemeClr val="accent3">
            <a:hueOff val="2904208"/>
            <a:satOff val="8205"/>
            <a:lumOff val="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b="1" kern="1200" dirty="0"/>
            <a:t>Cleanliness</a:t>
          </a:r>
          <a:endParaRPr lang="en-US" sz="1500" kern="1200" dirty="0"/>
        </a:p>
      </dsp:txBody>
      <dsp:txXfrm>
        <a:off x="5247027" y="1175711"/>
        <a:ext cx="979280" cy="979280"/>
      </dsp:txXfrm>
    </dsp:sp>
    <dsp:sp modelId="{97419B0B-2037-E245-BB4F-597F8F2008C6}">
      <dsp:nvSpPr>
        <dsp:cNvPr id="0" name=""/>
        <dsp:cNvSpPr/>
      </dsp:nvSpPr>
      <dsp:spPr>
        <a:xfrm rot="1800000">
          <a:off x="4743193" y="2879836"/>
          <a:ext cx="293541" cy="470869"/>
        </a:xfrm>
        <a:prstGeom prst="rightArrow">
          <a:avLst>
            <a:gd name="adj1" fmla="val 60000"/>
            <a:gd name="adj2" fmla="val 50000"/>
          </a:avLst>
        </a:prstGeom>
        <a:solidFill>
          <a:schemeClr val="accent3">
            <a:hueOff val="5808416"/>
            <a:satOff val="16409"/>
            <a:lumOff val="70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4749092" y="2951995"/>
        <a:ext cx="205479" cy="282521"/>
      </dsp:txXfrm>
    </dsp:sp>
    <dsp:sp modelId="{562790BB-366B-1E4D-A34A-654F4DBEEEB5}">
      <dsp:nvSpPr>
        <dsp:cNvPr id="0" name=""/>
        <dsp:cNvSpPr/>
      </dsp:nvSpPr>
      <dsp:spPr>
        <a:xfrm>
          <a:off x="5044212" y="2911660"/>
          <a:ext cx="1384910" cy="1384910"/>
        </a:xfrm>
        <a:prstGeom prst="ellipse">
          <a:avLst/>
        </a:prstGeom>
        <a:solidFill>
          <a:schemeClr val="accent3">
            <a:hueOff val="5808416"/>
            <a:satOff val="16409"/>
            <a:lumOff val="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t>Safety &amp; Security</a:t>
          </a:r>
        </a:p>
      </dsp:txBody>
      <dsp:txXfrm>
        <a:off x="5247027" y="3114475"/>
        <a:ext cx="979280" cy="979280"/>
      </dsp:txXfrm>
    </dsp:sp>
    <dsp:sp modelId="{2B4AC1BC-4BF7-AF4B-807B-41A07DAE24EB}">
      <dsp:nvSpPr>
        <dsp:cNvPr id="0" name=""/>
        <dsp:cNvSpPr/>
      </dsp:nvSpPr>
      <dsp:spPr>
        <a:xfrm rot="5400000">
          <a:off x="3910879" y="3360372"/>
          <a:ext cx="293541" cy="470869"/>
        </a:xfrm>
        <a:prstGeom prst="rightArrow">
          <a:avLst>
            <a:gd name="adj1" fmla="val 60000"/>
            <a:gd name="adj2" fmla="val 50000"/>
          </a:avLst>
        </a:prstGeom>
        <a:solidFill>
          <a:schemeClr val="accent3">
            <a:hueOff val="8712625"/>
            <a:satOff val="24614"/>
            <a:lumOff val="105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3954910" y="3410515"/>
        <a:ext cx="205479" cy="282521"/>
      </dsp:txXfrm>
    </dsp:sp>
    <dsp:sp modelId="{85E1EEB4-1365-944C-803F-EF31F6E74831}">
      <dsp:nvSpPr>
        <dsp:cNvPr id="0" name=""/>
        <dsp:cNvSpPr/>
      </dsp:nvSpPr>
      <dsp:spPr>
        <a:xfrm>
          <a:off x="3365194" y="3881041"/>
          <a:ext cx="1384910" cy="1384910"/>
        </a:xfrm>
        <a:prstGeom prst="ellipse">
          <a:avLst/>
        </a:prstGeom>
        <a:solidFill>
          <a:schemeClr val="accent3">
            <a:hueOff val="8712625"/>
            <a:satOff val="24614"/>
            <a:lumOff val="105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t>Lost Ridership</a:t>
          </a:r>
        </a:p>
      </dsp:txBody>
      <dsp:txXfrm>
        <a:off x="3568009" y="4083856"/>
        <a:ext cx="979280" cy="979280"/>
      </dsp:txXfrm>
    </dsp:sp>
    <dsp:sp modelId="{FDE68C1B-587D-B746-99FC-C2F01A650A24}">
      <dsp:nvSpPr>
        <dsp:cNvPr id="0" name=""/>
        <dsp:cNvSpPr/>
      </dsp:nvSpPr>
      <dsp:spPr>
        <a:xfrm rot="9000000">
          <a:off x="3078564" y="2879836"/>
          <a:ext cx="293541" cy="470869"/>
        </a:xfrm>
        <a:prstGeom prst="rightArrow">
          <a:avLst>
            <a:gd name="adj1" fmla="val 60000"/>
            <a:gd name="adj2" fmla="val 50000"/>
          </a:avLst>
        </a:prstGeom>
        <a:solidFill>
          <a:schemeClr val="accent3">
            <a:hueOff val="11616833"/>
            <a:satOff val="32818"/>
            <a:lumOff val="1411"/>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rot="10800000">
        <a:off x="3160727" y="2951995"/>
        <a:ext cx="205479" cy="282521"/>
      </dsp:txXfrm>
    </dsp:sp>
    <dsp:sp modelId="{33D4D9D7-E65D-484E-87AA-0ACF12C33F37}">
      <dsp:nvSpPr>
        <dsp:cNvPr id="0" name=""/>
        <dsp:cNvSpPr/>
      </dsp:nvSpPr>
      <dsp:spPr>
        <a:xfrm>
          <a:off x="1686176" y="2911660"/>
          <a:ext cx="1384910" cy="1384910"/>
        </a:xfrm>
        <a:prstGeom prst="ellipse">
          <a:avLst/>
        </a:prstGeom>
        <a:solidFill>
          <a:schemeClr val="accent3">
            <a:hueOff val="11616833"/>
            <a:satOff val="32818"/>
            <a:lumOff val="141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Financial</a:t>
          </a:r>
        </a:p>
      </dsp:txBody>
      <dsp:txXfrm>
        <a:off x="1888991" y="3114475"/>
        <a:ext cx="979280" cy="979280"/>
      </dsp:txXfrm>
    </dsp:sp>
    <dsp:sp modelId="{6F43A07B-EA4F-E04E-906A-5340397C49CD}">
      <dsp:nvSpPr>
        <dsp:cNvPr id="0" name=""/>
        <dsp:cNvSpPr/>
      </dsp:nvSpPr>
      <dsp:spPr>
        <a:xfrm rot="12600000">
          <a:off x="3078564" y="1918762"/>
          <a:ext cx="293541" cy="470869"/>
        </a:xfrm>
        <a:prstGeom prst="rightArrow">
          <a:avLst>
            <a:gd name="adj1" fmla="val 60000"/>
            <a:gd name="adj2" fmla="val 50000"/>
          </a:avLst>
        </a:prstGeom>
        <a:solidFill>
          <a:schemeClr val="accent3">
            <a:hueOff val="14521041"/>
            <a:satOff val="41023"/>
            <a:lumOff val="1764"/>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rot="10800000">
        <a:off x="3160727" y="2034952"/>
        <a:ext cx="205479" cy="282521"/>
      </dsp:txXfrm>
    </dsp:sp>
    <dsp:sp modelId="{800D73A4-875E-0F47-A23C-985C7ABB9B82}">
      <dsp:nvSpPr>
        <dsp:cNvPr id="0" name=""/>
        <dsp:cNvSpPr/>
      </dsp:nvSpPr>
      <dsp:spPr>
        <a:xfrm>
          <a:off x="1686176" y="972896"/>
          <a:ext cx="1384910" cy="1384910"/>
        </a:xfrm>
        <a:prstGeom prst="ellipse">
          <a:avLst/>
        </a:prstGeom>
        <a:solidFill>
          <a:schemeClr val="accent3">
            <a:hueOff val="14521041"/>
            <a:satOff val="41023"/>
            <a:lumOff val="176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Lack of/ limited partnerships</a:t>
          </a:r>
        </a:p>
      </dsp:txBody>
      <dsp:txXfrm>
        <a:off x="1888991" y="1175711"/>
        <a:ext cx="979280" cy="9792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8F0B21-2A45-7D45-977A-CF252F752592}">
      <dsp:nvSpPr>
        <dsp:cNvPr id="0" name=""/>
        <dsp:cNvSpPr/>
      </dsp:nvSpPr>
      <dsp:spPr>
        <a:xfrm rot="5400000">
          <a:off x="2580562" y="110013"/>
          <a:ext cx="1685065" cy="1466006"/>
        </a:xfrm>
        <a:prstGeom prst="hexagon">
          <a:avLst>
            <a:gd name="adj" fmla="val 25000"/>
            <a:gd name="vf" fmla="val 11547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Elevator Attendants</a:t>
          </a:r>
        </a:p>
      </dsp:txBody>
      <dsp:txXfrm rot="-5400000">
        <a:off x="2918544" y="263073"/>
        <a:ext cx="1009100" cy="1159887"/>
      </dsp:txXfrm>
    </dsp:sp>
    <dsp:sp modelId="{882DD502-B58B-B840-A650-8D646C1CD1C5}">
      <dsp:nvSpPr>
        <dsp:cNvPr id="0" name=""/>
        <dsp:cNvSpPr/>
      </dsp:nvSpPr>
      <dsp:spPr>
        <a:xfrm>
          <a:off x="3900338" y="1517966"/>
          <a:ext cx="1880532" cy="1011039"/>
        </a:xfrm>
        <a:prstGeom prst="rect">
          <a:avLst/>
        </a:prstGeom>
        <a:noFill/>
        <a:ln>
          <a:noFill/>
        </a:ln>
        <a:effectLst/>
      </dsp:spPr>
      <dsp:style>
        <a:lnRef idx="0">
          <a:scrgbClr r="0" g="0" b="0"/>
        </a:lnRef>
        <a:fillRef idx="0">
          <a:scrgbClr r="0" g="0" b="0"/>
        </a:fillRef>
        <a:effectRef idx="0">
          <a:scrgbClr r="0" g="0" b="0"/>
        </a:effectRef>
        <a:fontRef idx="minor"/>
      </dsp:style>
    </dsp:sp>
    <dsp:sp modelId="{0CBB806D-A33C-234B-849B-1BEF7B6D0395}">
      <dsp:nvSpPr>
        <dsp:cNvPr id="0" name=""/>
        <dsp:cNvSpPr/>
      </dsp:nvSpPr>
      <dsp:spPr>
        <a:xfrm rot="5400000">
          <a:off x="997275" y="110013"/>
          <a:ext cx="1685065" cy="1466006"/>
        </a:xfrm>
        <a:prstGeom prst="hexagon">
          <a:avLst>
            <a:gd name="adj" fmla="val 25000"/>
            <a:gd name="vf" fmla="val 115470"/>
          </a:avLst>
        </a:prstGeom>
        <a:solidFill>
          <a:schemeClr val="accent4">
            <a:hueOff val="-757757"/>
            <a:satOff val="-8687"/>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rot="-5400000">
        <a:off x="1335257" y="263073"/>
        <a:ext cx="1009100" cy="1159887"/>
      </dsp:txXfrm>
    </dsp:sp>
    <dsp:sp modelId="{A23384A2-2140-1246-9B1F-1EAA3F97CB11}">
      <dsp:nvSpPr>
        <dsp:cNvPr id="0" name=""/>
        <dsp:cNvSpPr/>
      </dsp:nvSpPr>
      <dsp:spPr>
        <a:xfrm rot="5400000">
          <a:off x="1785886" y="1540296"/>
          <a:ext cx="1685065" cy="1466006"/>
        </a:xfrm>
        <a:prstGeom prst="hexagon">
          <a:avLst>
            <a:gd name="adj" fmla="val 25000"/>
            <a:gd name="vf" fmla="val 115470"/>
          </a:avLst>
        </a:prstGeom>
        <a:solidFill>
          <a:schemeClr val="accent4">
            <a:hueOff val="-1515514"/>
            <a:satOff val="-17373"/>
            <a:lumOff val="-392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Homeless Outreach</a:t>
          </a:r>
        </a:p>
      </dsp:txBody>
      <dsp:txXfrm rot="-5400000">
        <a:off x="2123868" y="1693356"/>
        <a:ext cx="1009100" cy="1159887"/>
      </dsp:txXfrm>
    </dsp:sp>
    <dsp:sp modelId="{097A801D-D6DB-9944-9B70-6BF2B8E060EE}">
      <dsp:nvSpPr>
        <dsp:cNvPr id="0" name=""/>
        <dsp:cNvSpPr/>
      </dsp:nvSpPr>
      <dsp:spPr>
        <a:xfrm>
          <a:off x="1343333" y="312925"/>
          <a:ext cx="1027680" cy="10110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1"/>
              </a:solidFill>
            </a:rPr>
            <a:t>Station Hardening</a:t>
          </a:r>
        </a:p>
      </dsp:txBody>
      <dsp:txXfrm>
        <a:off x="1343333" y="312925"/>
        <a:ext cx="1027680" cy="1011039"/>
      </dsp:txXfrm>
    </dsp:sp>
    <dsp:sp modelId="{825D30FC-8032-DE46-B82B-6C378363C490}">
      <dsp:nvSpPr>
        <dsp:cNvPr id="0" name=""/>
        <dsp:cNvSpPr/>
      </dsp:nvSpPr>
      <dsp:spPr>
        <a:xfrm rot="5400000">
          <a:off x="3369173" y="1540296"/>
          <a:ext cx="1685065" cy="1466006"/>
        </a:xfrm>
        <a:prstGeom prst="hexagon">
          <a:avLst>
            <a:gd name="adj" fmla="val 25000"/>
            <a:gd name="vf" fmla="val 115470"/>
          </a:avLst>
        </a:prstGeom>
        <a:solidFill>
          <a:schemeClr val="accent4">
            <a:hueOff val="-2273271"/>
            <a:satOff val="-26060"/>
            <a:lumOff val="-588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rot="-5400000">
        <a:off x="3707155" y="1693356"/>
        <a:ext cx="1009100" cy="1159887"/>
      </dsp:txXfrm>
    </dsp:sp>
    <dsp:sp modelId="{E0E0346C-C267-AA41-B1E2-4CBBDE7F86C0}">
      <dsp:nvSpPr>
        <dsp:cNvPr id="0" name=""/>
        <dsp:cNvSpPr/>
      </dsp:nvSpPr>
      <dsp:spPr>
        <a:xfrm rot="5400000">
          <a:off x="2580562" y="2970579"/>
          <a:ext cx="1685065" cy="1466006"/>
        </a:xfrm>
        <a:prstGeom prst="hexagon">
          <a:avLst>
            <a:gd name="adj" fmla="val 25000"/>
            <a:gd name="vf" fmla="val 115470"/>
          </a:avLst>
        </a:prstGeom>
        <a:solidFill>
          <a:schemeClr val="accent4">
            <a:hueOff val="-3031028"/>
            <a:satOff val="-34746"/>
            <a:lumOff val="-784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Progressive Policing</a:t>
          </a:r>
        </a:p>
      </dsp:txBody>
      <dsp:txXfrm rot="-5400000">
        <a:off x="2918544" y="3123639"/>
        <a:ext cx="1009100" cy="1159887"/>
      </dsp:txXfrm>
    </dsp:sp>
    <dsp:sp modelId="{B393B70F-E9C7-9542-AE1A-D5E9101FA69D}">
      <dsp:nvSpPr>
        <dsp:cNvPr id="0" name=""/>
        <dsp:cNvSpPr/>
      </dsp:nvSpPr>
      <dsp:spPr>
        <a:xfrm>
          <a:off x="1242675" y="3131517"/>
          <a:ext cx="1880532" cy="10110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endParaRPr lang="en-US" sz="1500" kern="1200" dirty="0"/>
        </a:p>
      </dsp:txBody>
      <dsp:txXfrm>
        <a:off x="1242675" y="3131517"/>
        <a:ext cx="1880532" cy="1011039"/>
      </dsp:txXfrm>
    </dsp:sp>
    <dsp:sp modelId="{85C1AC84-1813-F548-A3A6-11C9861257F3}">
      <dsp:nvSpPr>
        <dsp:cNvPr id="0" name=""/>
        <dsp:cNvSpPr/>
      </dsp:nvSpPr>
      <dsp:spPr>
        <a:xfrm rot="5400000">
          <a:off x="997275" y="2970579"/>
          <a:ext cx="1685065" cy="1466006"/>
        </a:xfrm>
        <a:prstGeom prst="hexagon">
          <a:avLst>
            <a:gd name="adj" fmla="val 25000"/>
            <a:gd name="vf" fmla="val 115470"/>
          </a:avLst>
        </a:prstGeom>
        <a:solidFill>
          <a:schemeClr val="accent4">
            <a:hueOff val="-3788785"/>
            <a:satOff val="-43433"/>
            <a:lumOff val="-980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rot="-5400000">
        <a:off x="1335257" y="3123639"/>
        <a:ext cx="1009100" cy="115988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5F1DAA-67D1-0246-A4EA-58512B7701D5}">
      <dsp:nvSpPr>
        <dsp:cNvPr id="0" name=""/>
        <dsp:cNvSpPr/>
      </dsp:nvSpPr>
      <dsp:spPr>
        <a:xfrm>
          <a:off x="647269" y="11602"/>
          <a:ext cx="4242516" cy="4242516"/>
        </a:xfrm>
        <a:prstGeom prst="ellipse">
          <a:avLst/>
        </a:prstGeom>
        <a:solidFill>
          <a:schemeClr val="accent3">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lang="en-US" sz="2400" kern="1200" dirty="0"/>
            <a:t>Regularly engage &amp; advocate at all levels of government</a:t>
          </a:r>
        </a:p>
      </dsp:txBody>
      <dsp:txXfrm>
        <a:off x="1239692" y="511886"/>
        <a:ext cx="2446135" cy="3241948"/>
      </dsp:txXfrm>
    </dsp:sp>
    <dsp:sp modelId="{FE6DD19E-3BE4-EA47-96AD-A4B278EA71E6}">
      <dsp:nvSpPr>
        <dsp:cNvPr id="0" name=""/>
        <dsp:cNvSpPr/>
      </dsp:nvSpPr>
      <dsp:spPr>
        <a:xfrm>
          <a:off x="3704939" y="11602"/>
          <a:ext cx="4242516" cy="4242516"/>
        </a:xfrm>
        <a:prstGeom prst="ellipse">
          <a:avLst/>
        </a:prstGeom>
        <a:solidFill>
          <a:schemeClr val="accent3">
            <a:alpha val="50000"/>
            <a:hueOff val="14521041"/>
            <a:satOff val="41023"/>
            <a:lumOff val="176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lang="en-US" sz="2400" kern="1200" dirty="0"/>
            <a:t>Create statewide transit advocacy coalition</a:t>
          </a:r>
        </a:p>
      </dsp:txBody>
      <dsp:txXfrm>
        <a:off x="4908896" y="511886"/>
        <a:ext cx="2446135" cy="3241948"/>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F6C2B6-C8EC-416E-BFB1-E02D685EF27C}" type="datetimeFigureOut">
              <a:rPr lang="en-US" smtClean="0"/>
              <a:t>2/24/2021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906934-7A8A-4884-9A1D-D30B63F6E355}" type="slidenum">
              <a:rPr lang="en-US" smtClean="0"/>
              <a:t>‹#›</a:t>
            </a:fld>
            <a:endParaRPr lang="en-US"/>
          </a:p>
        </p:txBody>
      </p:sp>
    </p:spTree>
    <p:extLst>
      <p:ext uri="{BB962C8B-B14F-4D97-AF65-F5344CB8AC3E}">
        <p14:creationId xmlns:p14="http://schemas.microsoft.com/office/powerpoint/2010/main" val="42767901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afternoon everyone, my presentation will first give you some background info about BART, then provide context about what’s going on in the Bay Area during the pandemic, how BART has been tracking the unhoused population in our system, the challenges that they pose to BART and how we’ve responded to these challenges. </a:t>
            </a:r>
          </a:p>
        </p:txBody>
      </p:sp>
      <p:sp>
        <p:nvSpPr>
          <p:cNvPr id="4" name="Slide Number Placeholder 3"/>
          <p:cNvSpPr>
            <a:spLocks noGrp="1"/>
          </p:cNvSpPr>
          <p:nvPr>
            <p:ph type="sldNum" sz="quarter" idx="5"/>
          </p:nvPr>
        </p:nvSpPr>
        <p:spPr/>
        <p:txBody>
          <a:bodyPr/>
          <a:lstStyle/>
          <a:p>
            <a:fld id="{3C906934-7A8A-4884-9A1D-D30B63F6E355}" type="slidenum">
              <a:rPr lang="en-US" smtClean="0"/>
              <a:t>1</a:t>
            </a:fld>
            <a:endParaRPr lang="en-US"/>
          </a:p>
        </p:txBody>
      </p:sp>
    </p:spTree>
    <p:extLst>
      <p:ext uri="{BB962C8B-B14F-4D97-AF65-F5344CB8AC3E}">
        <p14:creationId xmlns:p14="http://schemas.microsoft.com/office/powerpoint/2010/main" val="31584123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C906934-7A8A-4884-9A1D-D30B63F6E355}" type="slidenum">
              <a:rPr lang="en-US" smtClean="0"/>
              <a:t>2</a:t>
            </a:fld>
            <a:endParaRPr lang="en-US"/>
          </a:p>
        </p:txBody>
      </p:sp>
    </p:spTree>
    <p:extLst>
      <p:ext uri="{BB962C8B-B14F-4D97-AF65-F5344CB8AC3E}">
        <p14:creationId xmlns:p14="http://schemas.microsoft.com/office/powerpoint/2010/main" val="27053795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Homelessness has been on the rise for many years and has only worsened under the pandemic.   In April 2019, the Bay Area Council report on homelessness estimated over 28K while recent numbers are closer to 35K.  Alarmingly, many more are on the verge of becoming unhoused due to the pandemic, further disproportionately affecting the extremely low income and racial minorities.  There are significant regional and local economic impacts with billions spent to address the many aspects of homelessness, and anticipated, reduced tax revenue may lead to less financial assistance and services to help those with the greatest needs.  The shelters have been closed during the pandemic with many in hotel rooms or public spaces.  The State, counties and cities are prioritizing getting people housed and keeping people in their homes, but at the same time, it is unclear how much funding is leftover for services, outreach, and treatment.</a:t>
            </a:r>
          </a:p>
        </p:txBody>
      </p:sp>
      <p:sp>
        <p:nvSpPr>
          <p:cNvPr id="4" name="Slide Number Placeholder 3"/>
          <p:cNvSpPr>
            <a:spLocks noGrp="1"/>
          </p:cNvSpPr>
          <p:nvPr>
            <p:ph type="sldNum" sz="quarter" idx="5"/>
          </p:nvPr>
        </p:nvSpPr>
        <p:spPr/>
        <p:txBody>
          <a:bodyPr/>
          <a:lstStyle/>
          <a:p>
            <a:fld id="{3C906934-7A8A-4884-9A1D-D30B63F6E355}" type="slidenum">
              <a:rPr lang="en-US" smtClean="0"/>
              <a:t>3</a:t>
            </a:fld>
            <a:endParaRPr lang="en-US"/>
          </a:p>
        </p:txBody>
      </p:sp>
    </p:spTree>
    <p:extLst>
      <p:ext uri="{BB962C8B-B14F-4D97-AF65-F5344CB8AC3E}">
        <p14:creationId xmlns:p14="http://schemas.microsoft.com/office/powerpoint/2010/main" val="18430076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641">
              <a:defRPr/>
            </a:pPr>
            <a:r>
              <a:rPr lang="en-US" dirty="0"/>
              <a:t>The rise of homelessness nationally is especially evident in CA where we have about ¼ of the country’s unhoused population.  As the state, region, counties and cities all struggled to respond to this surge, transit operators experienced a corresponding rise on their vehicles, in the stations, at the bus stops, and around other transit facilities. BART started tracking the number of unhoused in our downtown SF stations where the problem was most acute.  This slide shows the trend when the numbers were at their highest in 2019 and through the implementation of enforcement strategies, we’ve been able to reduce the numbers.</a:t>
            </a:r>
          </a:p>
        </p:txBody>
      </p:sp>
      <p:sp>
        <p:nvSpPr>
          <p:cNvPr id="4" name="Slide Number Placeholder 3"/>
          <p:cNvSpPr>
            <a:spLocks noGrp="1"/>
          </p:cNvSpPr>
          <p:nvPr>
            <p:ph type="sldNum" sz="quarter" idx="10"/>
          </p:nvPr>
        </p:nvSpPr>
        <p:spPr/>
        <p:txBody>
          <a:bodyPr/>
          <a:lstStyle/>
          <a:p>
            <a:fld id="{613B0047-A344-4AE6-96F1-BE5475E43FD8}" type="slidenum">
              <a:rPr lang="en-US" smtClean="0"/>
              <a:t>4</a:t>
            </a:fld>
            <a:endParaRPr lang="en-US"/>
          </a:p>
        </p:txBody>
      </p:sp>
    </p:spTree>
    <p:extLst>
      <p:ext uri="{BB962C8B-B14F-4D97-AF65-F5344CB8AC3E}">
        <p14:creationId xmlns:p14="http://schemas.microsoft.com/office/powerpoint/2010/main" val="6662347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641">
              <a:defRPr/>
            </a:pPr>
            <a:r>
              <a:rPr lang="en-US" dirty="0"/>
              <a:t>During the same period, we also saw a sharp increase in the number of unhoused people on our trains.  Many ride BART all day long, exit the system at the end of the night and return first thing when we open.  As with the stations, the numbers were at their highest in 2019, but BART strategies to increase safety and </a:t>
            </a:r>
            <a:r>
              <a:rPr lang="en-US"/>
              <a:t>security presence on </a:t>
            </a:r>
            <a:r>
              <a:rPr lang="en-US" dirty="0"/>
              <a:t>our trains has helped reduce their numbers.</a:t>
            </a:r>
          </a:p>
        </p:txBody>
      </p:sp>
      <p:sp>
        <p:nvSpPr>
          <p:cNvPr id="4" name="Slide Number Placeholder 3"/>
          <p:cNvSpPr>
            <a:spLocks noGrp="1"/>
          </p:cNvSpPr>
          <p:nvPr>
            <p:ph type="sldNum" sz="quarter" idx="10"/>
          </p:nvPr>
        </p:nvSpPr>
        <p:spPr/>
        <p:txBody>
          <a:bodyPr/>
          <a:lstStyle/>
          <a:p>
            <a:fld id="{613B0047-A344-4AE6-96F1-BE5475E43FD8}" type="slidenum">
              <a:rPr lang="en-US" smtClean="0"/>
              <a:t>5</a:t>
            </a:fld>
            <a:endParaRPr lang="en-US" dirty="0"/>
          </a:p>
        </p:txBody>
      </p:sp>
    </p:spTree>
    <p:extLst>
      <p:ext uri="{BB962C8B-B14F-4D97-AF65-F5344CB8AC3E}">
        <p14:creationId xmlns:p14="http://schemas.microsoft.com/office/powerpoint/2010/main" val="22574110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BART participated in UCLA’s study, and we shared many of the same outcomes reported by other transit operators. As you saw in the previous two slides, homelessness has created difficult and ongoing challenges in our trains and at our stations around safety &amp; security and cleanliness issues.  Encampments also pose huge threats to our critical infrastructure as encampment explosions and fires have resulted in major property and infrastructure damage and service disruptions.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Responding to these challenges has taken considerable financial resources that we don’t have. Unfortunately, there has been no transit assistance at the state level and some assistance at the local level.  This means we have to rely mostly on our operating revenues to make things happen.  During the pandemic with only a fraction of our normal farebox revenue, we have to make difficult decisions about what we defer in order to fund our quality of life/homeless programs. However, we continue to prioritize our responses to homelessness in our system as riders have made it clear they won’t return to BART until they feel it is safe to do so.</a:t>
            </a:r>
          </a:p>
          <a:p>
            <a:endParaRPr lang="en-US" dirty="0"/>
          </a:p>
        </p:txBody>
      </p:sp>
      <p:sp>
        <p:nvSpPr>
          <p:cNvPr id="4" name="Slide Number Placeholder 3"/>
          <p:cNvSpPr>
            <a:spLocks noGrp="1"/>
          </p:cNvSpPr>
          <p:nvPr>
            <p:ph type="sldNum" sz="quarter" idx="5"/>
          </p:nvPr>
        </p:nvSpPr>
        <p:spPr/>
        <p:txBody>
          <a:bodyPr/>
          <a:lstStyle/>
          <a:p>
            <a:fld id="{3C906934-7A8A-4884-9A1D-D30B63F6E355}" type="slidenum">
              <a:rPr lang="en-US" smtClean="0"/>
              <a:t>6</a:t>
            </a:fld>
            <a:endParaRPr lang="en-US"/>
          </a:p>
        </p:txBody>
      </p:sp>
    </p:spTree>
    <p:extLst>
      <p:ext uri="{BB962C8B-B14F-4D97-AF65-F5344CB8AC3E}">
        <p14:creationId xmlns:p14="http://schemas.microsoft.com/office/powerpoint/2010/main" val="10071024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address these challenges, BART has developed a series of tailored strategies based on location and unique situations.  In a 3-year span, we have created and delivered quality of life/homeless programs that include station hardening, homeless outreach, cleanliness, elevator attendants, attended restrooms, and progressive policing.  For this presentation, I will highlight our work on homeless outreach and, progressive policing.</a:t>
            </a:r>
          </a:p>
          <a:p>
            <a:endParaRPr lang="en-US" dirty="0"/>
          </a:p>
          <a:p>
            <a:r>
              <a:rPr lang="en-US" dirty="0"/>
              <a:t>From my earlier slide, BART serves multiple counties, and without a regional body to oversee and coordinate, we have to develop separate partnerships with each county.  Since 2018, BART has partnered with two counties to bring outreach workers into our stations and to connect the unhoused to services.  Overall, both partnerships have been successful as hundreds of people have been connected since 2018.  However, these partnerships are fragile and inconsistent. In 2020,  One of the two county couldn’t afford to cost share when the pandemic hit, so we paused the HOT team partnership until things improve.  Two other counties declined to partner with BART.  So for now, we only partner with one county.  It is a little easier when your service is in one country, but when you’ are a regional operator in multiple counties, piecing together a regional homeless outreach strategy - county by county - is difficult and time consuming.</a:t>
            </a:r>
          </a:p>
          <a:p>
            <a:endParaRPr lang="en-US" dirty="0"/>
          </a:p>
          <a:p>
            <a:r>
              <a:rPr lang="en-US" dirty="0"/>
              <a:t>Because of our challenges with the counties to provide adequate outreach coverage, we initiated a partnership last fall with Salvation Army.  While they may not have direct connections to county services, they do offer beds and treatment for the unhoused with mental health and substance abuse issues, and having this access is important to BART.</a:t>
            </a:r>
          </a:p>
          <a:p>
            <a:endParaRPr lang="en-US" dirty="0"/>
          </a:p>
          <a:p>
            <a:r>
              <a:rPr lang="en-US" dirty="0"/>
              <a:t>I would also like to highlight our Progressive Policing Program.  BART created this initiative to address safety &amp; security concerns expressed by riders, and to also assist the unhoused in our system.  The program comprises of non-sworn ambassadors and crisis intervention specialists, and they will be deployed throughout the system this summer. Not only is their presence designed to discourage inappropriate behavior on BART, but they will also be trained in de-escalation, mental health first aid, case management, and work with existing county programs to connect to, appropriate services. Initially, many transit agencies, including ours, were reluctant to invest in these programs, and certainly we all tried to make the case that we were  transit operators and not in social services.  However, it has been very clear that we must make make some level of investments in our system to respond to rider concerns and to assist the unhoused.  At this time, many transit operators across the country have moved in this direction, and more continue to do so.</a:t>
            </a:r>
          </a:p>
          <a:p>
            <a:endParaRPr lang="en-US" dirty="0"/>
          </a:p>
          <a:p>
            <a:endParaRPr lang="en-US" dirty="0"/>
          </a:p>
        </p:txBody>
      </p:sp>
      <p:sp>
        <p:nvSpPr>
          <p:cNvPr id="4" name="Slide Number Placeholder 3"/>
          <p:cNvSpPr>
            <a:spLocks noGrp="1"/>
          </p:cNvSpPr>
          <p:nvPr>
            <p:ph type="sldNum" sz="quarter" idx="5"/>
          </p:nvPr>
        </p:nvSpPr>
        <p:spPr/>
        <p:txBody>
          <a:bodyPr/>
          <a:lstStyle/>
          <a:p>
            <a:fld id="{3C906934-7A8A-4884-9A1D-D30B63F6E355}" type="slidenum">
              <a:rPr lang="en-US" smtClean="0"/>
              <a:t>7</a:t>
            </a:fld>
            <a:endParaRPr lang="en-US"/>
          </a:p>
        </p:txBody>
      </p:sp>
    </p:spTree>
    <p:extLst>
      <p:ext uri="{BB962C8B-B14F-4D97-AF65-F5344CB8AC3E}">
        <p14:creationId xmlns:p14="http://schemas.microsoft.com/office/powerpoint/2010/main" val="25819033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Lastly, despite our financial situation, there is so much more to do.  I am going to my Board this Friday with recommendations on key action items for consideration, and I believe some of my directors may be on this webinar.  I won’t list everything on this slide, but I would like to highlight my top two for this audience.  First, the collective we need to step up our engagement and advocacy work at the federal, state, regional and local levels.  A huge challenge for transit operators is that we get no support at the state level, and maybe at the local level if we can financially partner with county social service agencies.  But what happens when we don’t have funding to do this?  Or when the limited resources that we get don’t adequately address the challenges that we face?</a:t>
            </a:r>
          </a:p>
          <a:p>
            <a:endParaRPr lang="en-US" dirty="0"/>
          </a:p>
          <a:p>
            <a:r>
              <a:rPr lang="en-US" dirty="0"/>
              <a:t>As Gov Newsom’s budget continues to prioritize funding for housing, there is not nearly enough funding for outreach, treatment, and services, and that affects transit operators across the state.  While prioritizing housing is the right call, I believe transit agencies should also be at table at all levels to help shape policies and funding strategies so we can be in the position to receive financial support and to be part of the solution in supporting the unhoused.  </a:t>
            </a:r>
          </a:p>
          <a:p>
            <a:endParaRPr lang="en-US" dirty="0"/>
          </a:p>
          <a:p>
            <a:r>
              <a:rPr lang="en-US" dirty="0"/>
              <a:t>I have been in early communications with the California Transit Association LA Metro, Sac RTD, AC Transit, Caltrain/</a:t>
            </a:r>
            <a:r>
              <a:rPr lang="en-US" dirty="0" err="1"/>
              <a:t>Samtrans</a:t>
            </a:r>
            <a:r>
              <a:rPr lang="en-US" dirty="0"/>
              <a:t>, and Capitol Corridor to create a statewide transit coalition so we can advocate together with one powerful voice.  Last month on </a:t>
            </a:r>
            <a:r>
              <a:rPr lang="en-US" sz="1200" dirty="0"/>
              <a:t>January 21</a:t>
            </a:r>
            <a:r>
              <a:rPr lang="en-US" sz="1200" baseline="30000" dirty="0"/>
              <a:t>st</a:t>
            </a:r>
            <a:r>
              <a:rPr lang="en-US" sz="1200" dirty="0"/>
              <a:t> , the General Managers from these agencies submitted a joint letter to the state assembly requesting more support &amp; resources.  </a:t>
            </a:r>
            <a:r>
              <a:rPr lang="en-US" dirty="0"/>
              <a:t>However, we need more transit operators-  large and small - to join us.  If you think your agency might be interested in being part of this effort, please email me after the webinar.</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3C906934-7A8A-4884-9A1D-D30B63F6E355}" type="slidenum">
              <a:rPr lang="en-US" smtClean="0"/>
              <a:t>8</a:t>
            </a:fld>
            <a:endParaRPr lang="en-US"/>
          </a:p>
        </p:txBody>
      </p:sp>
    </p:spTree>
    <p:extLst>
      <p:ext uri="{BB962C8B-B14F-4D97-AF65-F5344CB8AC3E}">
        <p14:creationId xmlns:p14="http://schemas.microsoft.com/office/powerpoint/2010/main" val="12556849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299200" y="3311525"/>
            <a:ext cx="22101175" cy="16575088"/>
          </a:xfrm>
        </p:spPr>
      </p:sp>
      <p:sp>
        <p:nvSpPr>
          <p:cNvPr id="3" name="Notes Placeholder 2"/>
          <p:cNvSpPr>
            <a:spLocks noGrp="1"/>
          </p:cNvSpPr>
          <p:nvPr>
            <p:ph type="body" idx="1"/>
          </p:nvPr>
        </p:nvSpPr>
        <p:spPr/>
        <p:txBody>
          <a:bodyPr/>
          <a:lstStyle/>
          <a:p>
            <a:pPr defTabSz="1828800" latinLnBrk="0">
              <a:defRPr/>
            </a:pPr>
            <a:endParaRPr lang="en-US" dirty="0"/>
          </a:p>
        </p:txBody>
      </p:sp>
    </p:spTree>
    <p:extLst>
      <p:ext uri="{BB962C8B-B14F-4D97-AF65-F5344CB8AC3E}">
        <p14:creationId xmlns:p14="http://schemas.microsoft.com/office/powerpoint/2010/main" val="34656050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144852" y="1276187"/>
            <a:ext cx="5313348" cy="2387600"/>
          </a:xfrm>
          <a:prstGeom prst="rect">
            <a:avLst/>
          </a:prstGeom>
        </p:spPr>
        <p:txBody>
          <a:bodyPr anchor="b">
            <a:normAutofit/>
          </a:bodyPr>
          <a:lstStyle>
            <a:lvl1pPr algn="l">
              <a:defRPr sz="3600">
                <a:solidFill>
                  <a:schemeClr val="bg1"/>
                </a:solidFill>
                <a:latin typeface="+mn-lt"/>
              </a:defRPr>
            </a:lvl1pPr>
          </a:lstStyle>
          <a:p>
            <a:r>
              <a:rPr lang="en-US"/>
              <a:t>Click to edit Master title style</a:t>
            </a:r>
            <a:endParaRPr lang="en-US" dirty="0"/>
          </a:p>
        </p:txBody>
      </p:sp>
      <p:sp>
        <p:nvSpPr>
          <p:cNvPr id="3" name="Subtitle 2"/>
          <p:cNvSpPr>
            <a:spLocks noGrp="1"/>
          </p:cNvSpPr>
          <p:nvPr>
            <p:ph type="subTitle" idx="1"/>
          </p:nvPr>
        </p:nvSpPr>
        <p:spPr>
          <a:xfrm>
            <a:off x="3144852" y="3755862"/>
            <a:ext cx="4856148" cy="1655762"/>
          </a:xfrm>
        </p:spPr>
        <p:txBody>
          <a:bodyPr/>
          <a:lstStyle>
            <a:lvl1pPr marL="0" indent="0" algn="l">
              <a:buNone/>
              <a:defRPr sz="1800" b="0">
                <a:solidFill>
                  <a:schemeClr val="tx2">
                    <a:lumMod val="40000"/>
                    <a:lumOff val="60000"/>
                  </a:schemeClr>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13703679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BD566733-6DAC-4D60-B8E7-5EE9E2DDDAC8}"/>
              </a:ext>
            </a:extLst>
          </p:cNvPr>
          <p:cNvSpPr>
            <a:spLocks noGrp="1"/>
          </p:cNvSpPr>
          <p:nvPr>
            <p:ph idx="1"/>
          </p:nvPr>
        </p:nvSpPr>
        <p:spPr>
          <a:xfrm>
            <a:off x="304800" y="1825625"/>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Placeholder 1">
            <a:extLst>
              <a:ext uri="{FF2B5EF4-FFF2-40B4-BE49-F238E27FC236}">
                <a16:creationId xmlns:a16="http://schemas.microsoft.com/office/drawing/2014/main" id="{68338005-FF64-41F0-8989-2A8EEE4E89E2}"/>
              </a:ext>
            </a:extLst>
          </p:cNvPr>
          <p:cNvSpPr>
            <a:spLocks noGrp="1"/>
          </p:cNvSpPr>
          <p:nvPr>
            <p:ph type="title"/>
          </p:nvPr>
        </p:nvSpPr>
        <p:spPr>
          <a:xfrm>
            <a:off x="304800" y="164592"/>
            <a:ext cx="6848856" cy="1207008"/>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851129885"/>
      </p:ext>
    </p:extLst>
  </p:cSld>
  <p:clrMapOvr>
    <a:masterClrMapping/>
  </p:clrMapOvr>
  <p:extLst>
    <p:ext uri="{DCECCB84-F9BA-43D5-87BE-67443E8EF086}">
      <p15:sldGuideLst xmlns:p15="http://schemas.microsoft.com/office/powerpoint/2012/main">
        <p15:guide id="1" pos="192">
          <p15:clr>
            <a:srgbClr val="FBAE40"/>
          </p15:clr>
        </p15:guide>
        <p15:guide id="2" pos="5568">
          <p15:clr>
            <a:srgbClr val="FBAE40"/>
          </p15:clr>
        </p15:guide>
        <p15:guide id="3" orient="horz" pos="4104">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with Image">
    <p:bg>
      <p:bgPr>
        <a:solidFill>
          <a:schemeClr val="accent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3A8836F-5673-495F-80BF-12FD06E70720}"/>
              </a:ext>
            </a:extLst>
          </p:cNvPr>
          <p:cNvPicPr>
            <a:picLocks/>
          </p:cNvPicPr>
          <p:nvPr userDrawn="1"/>
        </p:nvPicPr>
        <p:blipFill rotWithShape="1">
          <a:blip r:embed="rId2">
            <a:extLst>
              <a:ext uri="{28A0092B-C50C-407E-A947-70E740481C1C}">
                <a14:useLocalDpi xmlns:a14="http://schemas.microsoft.com/office/drawing/2010/main" val="0"/>
              </a:ext>
            </a:extLst>
          </a:blip>
          <a:srcRect t="33192" r="20124" b="1617"/>
          <a:stretch/>
        </p:blipFill>
        <p:spPr>
          <a:xfrm>
            <a:off x="-3194" y="-1"/>
            <a:ext cx="9162627" cy="5791201"/>
          </a:xfrm>
          <a:prstGeom prst="rect">
            <a:avLst/>
          </a:prstGeom>
        </p:spPr>
      </p:pic>
      <p:pic>
        <p:nvPicPr>
          <p:cNvPr id="9" name="Picture 8">
            <a:extLst>
              <a:ext uri="{FF2B5EF4-FFF2-40B4-BE49-F238E27FC236}">
                <a16:creationId xmlns:a16="http://schemas.microsoft.com/office/drawing/2014/main" id="{9EA1B70E-058D-F647-A432-AF9BB219E0E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433" y="6096"/>
            <a:ext cx="9144000" cy="6851904"/>
          </a:xfrm>
          <a:prstGeom prst="rect">
            <a:avLst/>
          </a:prstGeom>
        </p:spPr>
      </p:pic>
      <p:sp>
        <p:nvSpPr>
          <p:cNvPr id="2" name="Title 1"/>
          <p:cNvSpPr>
            <a:spLocks noGrp="1"/>
          </p:cNvSpPr>
          <p:nvPr>
            <p:ph type="ctrTitle"/>
          </p:nvPr>
        </p:nvSpPr>
        <p:spPr>
          <a:xfrm>
            <a:off x="570192" y="4130039"/>
            <a:ext cx="7019296" cy="1420317"/>
          </a:xfrm>
          <a:prstGeom prst="rect">
            <a:avLst/>
          </a:prstGeom>
        </p:spPr>
        <p:txBody>
          <a:bodyPr anchor="b">
            <a:normAutofit/>
          </a:bodyPr>
          <a:lstStyle>
            <a:lvl1pPr algn="l">
              <a:defRPr sz="3300">
                <a:solidFill>
                  <a:schemeClr val="bg1"/>
                </a:solidFill>
                <a:latin typeface="+mn-lt"/>
              </a:defRPr>
            </a:lvl1pPr>
          </a:lstStyle>
          <a:p>
            <a:r>
              <a:rPr lang="en-US"/>
              <a:t>Click to edit Master title style</a:t>
            </a:r>
            <a:endParaRPr lang="en-US" dirty="0"/>
          </a:p>
        </p:txBody>
      </p:sp>
      <p:sp>
        <p:nvSpPr>
          <p:cNvPr id="3" name="Subtitle 2"/>
          <p:cNvSpPr>
            <a:spLocks noGrp="1"/>
          </p:cNvSpPr>
          <p:nvPr>
            <p:ph type="subTitle" idx="1"/>
          </p:nvPr>
        </p:nvSpPr>
        <p:spPr>
          <a:xfrm>
            <a:off x="570195" y="5562600"/>
            <a:ext cx="4886309" cy="879933"/>
          </a:xfrm>
        </p:spPr>
        <p:txBody>
          <a:bodyPr/>
          <a:lstStyle>
            <a:lvl1pPr marL="0" indent="0" algn="l">
              <a:buNone/>
              <a:defRPr sz="1800" b="0">
                <a:solidFill>
                  <a:schemeClr val="tx2">
                    <a:lumMod val="40000"/>
                    <a:lumOff val="60000"/>
                  </a:schemeClr>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21941146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Section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68680"/>
            <a:ext cx="6858000" cy="2387600"/>
          </a:xfrm>
          <a:prstGeom prst="rect">
            <a:avLst/>
          </a:prstGeom>
        </p:spPr>
        <p:txBody>
          <a:bodyPr anchor="b">
            <a:normAutofit/>
          </a:bodyPr>
          <a:lstStyle>
            <a:lvl1pPr algn="ctr">
              <a:defRPr sz="3600">
                <a:solidFill>
                  <a:schemeClr val="bg1"/>
                </a:solidFill>
                <a:latin typeface="+mn-lt"/>
              </a:defRPr>
            </a:lvl1pPr>
          </a:lstStyle>
          <a:p>
            <a:r>
              <a:rPr lang="en-US"/>
              <a:t>Click to edit Master title style</a:t>
            </a:r>
            <a:endParaRPr lang="en-US" dirty="0"/>
          </a:p>
        </p:txBody>
      </p:sp>
      <p:sp>
        <p:nvSpPr>
          <p:cNvPr id="3" name="Subtitle 2"/>
          <p:cNvSpPr>
            <a:spLocks noGrp="1"/>
          </p:cNvSpPr>
          <p:nvPr>
            <p:ph type="subTitle" idx="1"/>
          </p:nvPr>
        </p:nvSpPr>
        <p:spPr>
          <a:xfrm>
            <a:off x="1143000" y="3348355"/>
            <a:ext cx="6858000" cy="1655762"/>
          </a:xfrm>
        </p:spPr>
        <p:txBody>
          <a:bodyPr/>
          <a:lstStyle>
            <a:lvl1pPr marL="0" indent="0" algn="ctr">
              <a:buNone/>
              <a:defRPr sz="1800" b="0">
                <a:solidFill>
                  <a:schemeClr val="tx2">
                    <a:lumMod val="40000"/>
                    <a:lumOff val="60000"/>
                  </a:schemeClr>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1986188203"/>
      </p:ext>
    </p:extLst>
  </p:cSld>
  <p:clrMapOvr>
    <a:masterClrMapping/>
  </p:clrMapOvr>
  <p:extLst>
    <p:ext uri="{DCECCB84-F9BA-43D5-87BE-67443E8EF086}">
      <p15:sldGuideLst xmlns:p15="http://schemas.microsoft.com/office/powerpoint/2012/main">
        <p15:guide id="1" pos="720" userDrawn="1">
          <p15:clr>
            <a:srgbClr val="FBAE40"/>
          </p15:clr>
        </p15:guide>
        <p15:guide id="2" pos="50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mp; Content - full width">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4638" y="162378"/>
            <a:ext cx="8594725" cy="1204957"/>
          </a:xfrm>
          <a:prstGeom prst="rect">
            <a:avLst/>
          </a:prstGeom>
        </p:spPr>
        <p:txBody>
          <a:bodyPr anchor="ctr" anchorCtr="0">
            <a:normAutofit/>
          </a:bodyPr>
          <a:lstStyle>
            <a:lvl1pPr>
              <a:defRPr sz="3150"/>
            </a:lvl1pPr>
          </a:lstStyle>
          <a:p>
            <a:r>
              <a:rPr lang="en-US"/>
              <a:t>Click to edit Master title style</a:t>
            </a:r>
            <a:endParaRPr lang="en-US" dirty="0"/>
          </a:p>
        </p:txBody>
      </p:sp>
      <p:sp>
        <p:nvSpPr>
          <p:cNvPr id="3" name="Content Placeholder 2"/>
          <p:cNvSpPr>
            <a:spLocks noGrp="1"/>
          </p:cNvSpPr>
          <p:nvPr>
            <p:ph idx="1"/>
          </p:nvPr>
        </p:nvSpPr>
        <p:spPr>
          <a:xfrm>
            <a:off x="274638" y="1367327"/>
            <a:ext cx="8594725" cy="42657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Box 7">
            <a:extLst>
              <a:ext uri="{FF2B5EF4-FFF2-40B4-BE49-F238E27FC236}">
                <a16:creationId xmlns:a16="http://schemas.microsoft.com/office/drawing/2014/main" id="{CAAD27A0-1B79-4A21-822C-D2F1777DB832}"/>
              </a:ext>
            </a:extLst>
          </p:cNvPr>
          <p:cNvSpPr txBox="1"/>
          <p:nvPr userDrawn="1"/>
        </p:nvSpPr>
        <p:spPr>
          <a:xfrm>
            <a:off x="319251" y="6445006"/>
            <a:ext cx="860964" cy="150041"/>
          </a:xfrm>
          <a:prstGeom prst="rect">
            <a:avLst/>
          </a:prstGeom>
          <a:noFill/>
        </p:spPr>
        <p:txBody>
          <a:bodyPr wrap="square" lIns="0" tIns="0" rIns="0" bIns="0" rtlCol="0" anchor="b" anchorCtr="0">
            <a:spAutoFit/>
          </a:bodyPr>
          <a:lstStyle/>
          <a:p>
            <a:pPr algn="l"/>
            <a:fld id="{F6A57652-B0DE-40E5-A83E-B262E911EA85}" type="slidenum">
              <a:rPr lang="en-US" sz="975" smtClean="0"/>
              <a:pPr algn="l"/>
              <a:t>‹#›</a:t>
            </a:fld>
            <a:endParaRPr lang="en-US" sz="975" dirty="0"/>
          </a:p>
        </p:txBody>
      </p:sp>
    </p:spTree>
    <p:extLst>
      <p:ext uri="{BB962C8B-B14F-4D97-AF65-F5344CB8AC3E}">
        <p14:creationId xmlns:p14="http://schemas.microsoft.com/office/powerpoint/2010/main" val="1683338910"/>
      </p:ext>
    </p:extLst>
  </p:cSld>
  <p:clrMapOvr>
    <a:masterClrMapping/>
  </p:clrMapOvr>
  <p:extLst>
    <p:ext uri="{DCECCB84-F9BA-43D5-87BE-67443E8EF086}">
      <p15:sldGuideLst xmlns:p15="http://schemas.microsoft.com/office/powerpoint/2012/main">
        <p15:guide id="4" orient="horz" pos="192" userDrawn="1">
          <p15:clr>
            <a:srgbClr val="FBAE40"/>
          </p15:clr>
        </p15:guide>
        <p15:guide id="5" pos="720" userDrawn="1">
          <p15:clr>
            <a:srgbClr val="FBAE40"/>
          </p15:clr>
        </p15:guide>
        <p15:guide id="6" pos="50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ull Quot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4638" y="162378"/>
            <a:ext cx="8594725" cy="1204957"/>
          </a:xfrm>
          <a:prstGeom prst="rect">
            <a:avLst/>
          </a:prstGeom>
        </p:spPr>
        <p:txBody>
          <a:bodyPr anchor="b" anchorCtr="0">
            <a:normAutofit/>
          </a:bodyPr>
          <a:lstStyle>
            <a:lvl1pPr algn="ctr">
              <a:defRPr sz="1800" b="1">
                <a:latin typeface="+mn-lt"/>
              </a:defRPr>
            </a:lvl1pPr>
          </a:lstStyle>
          <a:p>
            <a:r>
              <a:rPr lang="en-US"/>
              <a:t>Click to edit Master title style</a:t>
            </a:r>
            <a:endParaRPr lang="en-US" dirty="0"/>
          </a:p>
        </p:txBody>
      </p:sp>
      <p:sp>
        <p:nvSpPr>
          <p:cNvPr id="3" name="Content Placeholder 2"/>
          <p:cNvSpPr>
            <a:spLocks noGrp="1"/>
          </p:cNvSpPr>
          <p:nvPr>
            <p:ph idx="1" hasCustomPrompt="1"/>
          </p:nvPr>
        </p:nvSpPr>
        <p:spPr>
          <a:xfrm>
            <a:off x="274639" y="1367327"/>
            <a:ext cx="8594724" cy="4265722"/>
          </a:xfrm>
        </p:spPr>
        <p:txBody>
          <a:bodyPr anchor="ctr" anchorCtr="0">
            <a:normAutofit/>
          </a:bodyPr>
          <a:lstStyle>
            <a:lvl1pPr marL="0" indent="0" algn="ctr">
              <a:buNone/>
              <a:defRPr sz="3600">
                <a:latin typeface="+mj-lt"/>
              </a:defRPr>
            </a:lvl1pPr>
            <a:lvl2pPr marL="342900" indent="0" algn="ctr">
              <a:buNone/>
              <a:defRPr/>
            </a:lvl2pPr>
            <a:lvl3pPr marL="685800" indent="0" algn="ctr">
              <a:buNone/>
              <a:defRPr/>
            </a:lvl3pPr>
            <a:lvl4pPr marL="1028700" indent="0" algn="ctr">
              <a:buFont typeface="Arial" panose="020B0604020202020204" pitchFamily="34" charset="0"/>
              <a:buNone/>
              <a:defRPr/>
            </a:lvl4pPr>
            <a:lvl5pPr marL="1371600" indent="0" algn="ctr">
              <a:buNone/>
              <a:defRPr/>
            </a:lvl5pPr>
          </a:lstStyle>
          <a:p>
            <a:pPr lvl="0"/>
            <a:r>
              <a:rPr lang="en-US" dirty="0"/>
              <a:t>Edit Master text styles</a:t>
            </a:r>
          </a:p>
        </p:txBody>
      </p:sp>
      <p:sp>
        <p:nvSpPr>
          <p:cNvPr id="8" name="TextBox 7">
            <a:extLst>
              <a:ext uri="{FF2B5EF4-FFF2-40B4-BE49-F238E27FC236}">
                <a16:creationId xmlns:a16="http://schemas.microsoft.com/office/drawing/2014/main" id="{CAAD27A0-1B79-4A21-822C-D2F1777DB832}"/>
              </a:ext>
            </a:extLst>
          </p:cNvPr>
          <p:cNvSpPr txBox="1"/>
          <p:nvPr userDrawn="1"/>
        </p:nvSpPr>
        <p:spPr>
          <a:xfrm>
            <a:off x="319251" y="6445006"/>
            <a:ext cx="860964" cy="150041"/>
          </a:xfrm>
          <a:prstGeom prst="rect">
            <a:avLst/>
          </a:prstGeom>
          <a:noFill/>
        </p:spPr>
        <p:txBody>
          <a:bodyPr wrap="square" lIns="0" tIns="0" rIns="0" bIns="0" rtlCol="0" anchor="b" anchorCtr="0">
            <a:spAutoFit/>
          </a:bodyPr>
          <a:lstStyle/>
          <a:p>
            <a:pPr algn="l"/>
            <a:fld id="{F6A57652-B0DE-40E5-A83E-B262E911EA85}" type="slidenum">
              <a:rPr lang="en-US" sz="975" smtClean="0"/>
              <a:pPr algn="l"/>
              <a:t>‹#›</a:t>
            </a:fld>
            <a:endParaRPr lang="en-US" sz="975" dirty="0"/>
          </a:p>
        </p:txBody>
      </p:sp>
    </p:spTree>
    <p:extLst>
      <p:ext uri="{BB962C8B-B14F-4D97-AF65-F5344CB8AC3E}">
        <p14:creationId xmlns:p14="http://schemas.microsoft.com/office/powerpoint/2010/main" val="3726011802"/>
      </p:ext>
    </p:extLst>
  </p:cSld>
  <p:clrMapOvr>
    <a:masterClrMapping/>
  </p:clrMapOvr>
  <p:extLst>
    <p:ext uri="{DCECCB84-F9BA-43D5-87BE-67443E8EF086}">
      <p15:sldGuideLst xmlns:p15="http://schemas.microsoft.com/office/powerpoint/2012/main">
        <p15:guide id="4" orient="horz" pos="192"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mp; Content - 2 column ">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74638" y="1371607"/>
            <a:ext cx="4144962" cy="4805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24401" y="1371601"/>
            <a:ext cx="4144961" cy="42519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Placeholder 1">
            <a:extLst>
              <a:ext uri="{FF2B5EF4-FFF2-40B4-BE49-F238E27FC236}">
                <a16:creationId xmlns:a16="http://schemas.microsoft.com/office/drawing/2014/main" id="{D0F9C9D6-84CF-4510-BF44-F206620B5D16}"/>
              </a:ext>
            </a:extLst>
          </p:cNvPr>
          <p:cNvSpPr>
            <a:spLocks noGrp="1"/>
          </p:cNvSpPr>
          <p:nvPr>
            <p:ph type="title"/>
          </p:nvPr>
        </p:nvSpPr>
        <p:spPr>
          <a:xfrm>
            <a:off x="274638" y="164592"/>
            <a:ext cx="8594725" cy="120700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6" name="TextBox 5">
            <a:extLst>
              <a:ext uri="{FF2B5EF4-FFF2-40B4-BE49-F238E27FC236}">
                <a16:creationId xmlns:a16="http://schemas.microsoft.com/office/drawing/2014/main" id="{BFA82EE8-D20A-45AF-B34E-3336B2E5FB13}"/>
              </a:ext>
            </a:extLst>
          </p:cNvPr>
          <p:cNvSpPr txBox="1"/>
          <p:nvPr userDrawn="1"/>
        </p:nvSpPr>
        <p:spPr>
          <a:xfrm>
            <a:off x="319251" y="6445006"/>
            <a:ext cx="860964" cy="150041"/>
          </a:xfrm>
          <a:prstGeom prst="rect">
            <a:avLst/>
          </a:prstGeom>
          <a:noFill/>
        </p:spPr>
        <p:txBody>
          <a:bodyPr wrap="square" lIns="0" tIns="0" rIns="0" bIns="0" rtlCol="0" anchor="b" anchorCtr="0">
            <a:spAutoFit/>
          </a:bodyPr>
          <a:lstStyle/>
          <a:p>
            <a:pPr algn="l"/>
            <a:fld id="{F6A57652-B0DE-40E5-A83E-B262E911EA85}" type="slidenum">
              <a:rPr lang="en-US" sz="975" smtClean="0"/>
              <a:pPr algn="l"/>
              <a:t>‹#›</a:t>
            </a:fld>
            <a:endParaRPr lang="en-US" sz="975" dirty="0"/>
          </a:p>
        </p:txBody>
      </p:sp>
    </p:spTree>
    <p:extLst>
      <p:ext uri="{BB962C8B-B14F-4D97-AF65-F5344CB8AC3E}">
        <p14:creationId xmlns:p14="http://schemas.microsoft.com/office/powerpoint/2010/main" val="23624386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4E8F87AC-8FA8-455E-B2A7-662D9673EF32}"/>
              </a:ext>
            </a:extLst>
          </p:cNvPr>
          <p:cNvSpPr>
            <a:spLocks noGrp="1"/>
          </p:cNvSpPr>
          <p:nvPr>
            <p:ph type="title"/>
          </p:nvPr>
        </p:nvSpPr>
        <p:spPr>
          <a:xfrm>
            <a:off x="274638" y="164592"/>
            <a:ext cx="8594725" cy="120700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 name="TextBox 3">
            <a:extLst>
              <a:ext uri="{FF2B5EF4-FFF2-40B4-BE49-F238E27FC236}">
                <a16:creationId xmlns:a16="http://schemas.microsoft.com/office/drawing/2014/main" id="{CCDC4484-26DD-471A-9F0E-0743E75A78AB}"/>
              </a:ext>
            </a:extLst>
          </p:cNvPr>
          <p:cNvSpPr txBox="1"/>
          <p:nvPr userDrawn="1"/>
        </p:nvSpPr>
        <p:spPr>
          <a:xfrm>
            <a:off x="319251" y="6445006"/>
            <a:ext cx="860964" cy="150041"/>
          </a:xfrm>
          <a:prstGeom prst="rect">
            <a:avLst/>
          </a:prstGeom>
          <a:noFill/>
        </p:spPr>
        <p:txBody>
          <a:bodyPr wrap="square" lIns="0" tIns="0" rIns="0" bIns="0" rtlCol="0" anchor="b" anchorCtr="0">
            <a:spAutoFit/>
          </a:bodyPr>
          <a:lstStyle/>
          <a:p>
            <a:pPr algn="l"/>
            <a:fld id="{F6A57652-B0DE-40E5-A83E-B262E911EA85}" type="slidenum">
              <a:rPr lang="en-US" sz="975" smtClean="0"/>
              <a:pPr algn="l"/>
              <a:t>‹#›</a:t>
            </a:fld>
            <a:endParaRPr lang="en-US" sz="975" dirty="0"/>
          </a:p>
        </p:txBody>
      </p:sp>
    </p:spTree>
    <p:extLst>
      <p:ext uri="{BB962C8B-B14F-4D97-AF65-F5344CB8AC3E}">
        <p14:creationId xmlns:p14="http://schemas.microsoft.com/office/powerpoint/2010/main" val="8203028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Slide">
    <p:bg>
      <p:bgPr>
        <a:solidFill>
          <a:schemeClr val="bg1"/>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AAD27A0-1B79-4A21-822C-D2F1777DB832}"/>
              </a:ext>
            </a:extLst>
          </p:cNvPr>
          <p:cNvSpPr txBox="1"/>
          <p:nvPr userDrawn="1"/>
        </p:nvSpPr>
        <p:spPr>
          <a:xfrm>
            <a:off x="319251" y="6445006"/>
            <a:ext cx="860964" cy="150041"/>
          </a:xfrm>
          <a:prstGeom prst="rect">
            <a:avLst/>
          </a:prstGeom>
          <a:noFill/>
        </p:spPr>
        <p:txBody>
          <a:bodyPr wrap="square" lIns="0" tIns="0" rIns="0" bIns="0" rtlCol="0" anchor="b" anchorCtr="0">
            <a:spAutoFit/>
          </a:bodyPr>
          <a:lstStyle/>
          <a:p>
            <a:pPr algn="l"/>
            <a:fld id="{F6A57652-B0DE-40E5-A83E-B262E911EA85}" type="slidenum">
              <a:rPr lang="en-US" sz="975" smtClean="0"/>
              <a:pPr algn="l"/>
              <a:t>‹#›</a:t>
            </a:fld>
            <a:endParaRPr lang="en-US" sz="975" dirty="0"/>
          </a:p>
        </p:txBody>
      </p:sp>
      <p:pic>
        <p:nvPicPr>
          <p:cNvPr id="5" name="Picture 4">
            <a:extLst>
              <a:ext uri="{FF2B5EF4-FFF2-40B4-BE49-F238E27FC236}">
                <a16:creationId xmlns:a16="http://schemas.microsoft.com/office/drawing/2014/main" id="{3BC9B937-56A4-47B4-9C68-AED6C2302704}"/>
              </a:ext>
            </a:extLst>
          </p:cNvPr>
          <p:cNvPicPr>
            <a:picLocks/>
          </p:cNvPicPr>
          <p:nvPr userDrawn="1"/>
        </p:nvPicPr>
        <p:blipFill rotWithShape="1">
          <a:blip r:embed="rId2">
            <a:extLst>
              <a:ext uri="{28A0092B-C50C-407E-A947-70E740481C1C}">
                <a14:useLocalDpi xmlns:a14="http://schemas.microsoft.com/office/drawing/2010/main" val="0"/>
              </a:ext>
            </a:extLst>
          </a:blip>
          <a:srcRect l="44619"/>
          <a:stretch/>
        </p:blipFill>
        <p:spPr>
          <a:xfrm>
            <a:off x="8008851" y="6124700"/>
            <a:ext cx="860964" cy="463336"/>
          </a:xfrm>
          <a:prstGeom prst="rect">
            <a:avLst/>
          </a:prstGeom>
        </p:spPr>
      </p:pic>
      <p:sp>
        <p:nvSpPr>
          <p:cNvPr id="6" name="Title 1">
            <a:extLst>
              <a:ext uri="{FF2B5EF4-FFF2-40B4-BE49-F238E27FC236}">
                <a16:creationId xmlns:a16="http://schemas.microsoft.com/office/drawing/2014/main" id="{FCAB6B10-8C39-2745-955F-320B48152577}"/>
              </a:ext>
            </a:extLst>
          </p:cNvPr>
          <p:cNvSpPr>
            <a:spLocks noGrp="1"/>
          </p:cNvSpPr>
          <p:nvPr>
            <p:ph type="title"/>
          </p:nvPr>
        </p:nvSpPr>
        <p:spPr>
          <a:xfrm>
            <a:off x="274638" y="162378"/>
            <a:ext cx="8594725" cy="1204957"/>
          </a:xfrm>
          <a:prstGeom prst="rect">
            <a:avLst/>
          </a:prstGeom>
        </p:spPr>
        <p:txBody>
          <a:bodyPr anchor="ctr" anchorCtr="0">
            <a:normAutofit/>
          </a:bodyPr>
          <a:lstStyle>
            <a:lvl1pPr>
              <a:defRPr sz="3150"/>
            </a:lvl1pPr>
          </a:lstStyle>
          <a:p>
            <a:r>
              <a:rPr lang="en-US"/>
              <a:t>Click to edit Master title style</a:t>
            </a:r>
            <a:endParaRPr lang="en-US" dirty="0"/>
          </a:p>
        </p:txBody>
      </p:sp>
      <p:sp>
        <p:nvSpPr>
          <p:cNvPr id="7" name="Content Placeholder 2">
            <a:extLst>
              <a:ext uri="{FF2B5EF4-FFF2-40B4-BE49-F238E27FC236}">
                <a16:creationId xmlns:a16="http://schemas.microsoft.com/office/drawing/2014/main" id="{1FD57AEB-E82F-5D47-B6E4-0876F9DD783A}"/>
              </a:ext>
            </a:extLst>
          </p:cNvPr>
          <p:cNvSpPr>
            <a:spLocks noGrp="1"/>
          </p:cNvSpPr>
          <p:nvPr>
            <p:ph idx="1"/>
          </p:nvPr>
        </p:nvSpPr>
        <p:spPr>
          <a:xfrm>
            <a:off x="274638" y="1367327"/>
            <a:ext cx="8594725" cy="42657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15775569"/>
      </p:ext>
    </p:extLst>
  </p:cSld>
  <p:clrMapOvr>
    <a:masterClrMapping/>
  </p:clrMapOvr>
  <p:extLst>
    <p:ext uri="{DCECCB84-F9BA-43D5-87BE-67443E8EF086}">
      <p15:sldGuideLst xmlns:p15="http://schemas.microsoft.com/office/powerpoint/2012/main">
        <p15:guide id="4" orient="horz" pos="192"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Blank Slide">
    <p:bg>
      <p:bgPr>
        <a:solidFill>
          <a:schemeClr val="bg1"/>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AAD27A0-1B79-4A21-822C-D2F1777DB832}"/>
              </a:ext>
            </a:extLst>
          </p:cNvPr>
          <p:cNvSpPr txBox="1"/>
          <p:nvPr userDrawn="1"/>
        </p:nvSpPr>
        <p:spPr>
          <a:xfrm>
            <a:off x="319251" y="6445006"/>
            <a:ext cx="860964" cy="150041"/>
          </a:xfrm>
          <a:prstGeom prst="rect">
            <a:avLst/>
          </a:prstGeom>
          <a:noFill/>
        </p:spPr>
        <p:txBody>
          <a:bodyPr wrap="square" lIns="0" tIns="0" rIns="0" bIns="0" rtlCol="0" anchor="b" anchorCtr="0">
            <a:spAutoFit/>
          </a:bodyPr>
          <a:lstStyle/>
          <a:p>
            <a:pPr algn="l"/>
            <a:fld id="{F6A57652-B0DE-40E5-A83E-B262E911EA85}" type="slidenum">
              <a:rPr lang="en-US" sz="975" smtClean="0"/>
              <a:pPr algn="l"/>
              <a:t>‹#›</a:t>
            </a:fld>
            <a:endParaRPr lang="en-US" sz="975" dirty="0"/>
          </a:p>
        </p:txBody>
      </p:sp>
      <p:pic>
        <p:nvPicPr>
          <p:cNvPr id="5" name="Picture 4">
            <a:extLst>
              <a:ext uri="{FF2B5EF4-FFF2-40B4-BE49-F238E27FC236}">
                <a16:creationId xmlns:a16="http://schemas.microsoft.com/office/drawing/2014/main" id="{3BC9B937-56A4-47B4-9C68-AED6C2302704}"/>
              </a:ext>
            </a:extLst>
          </p:cNvPr>
          <p:cNvPicPr>
            <a:picLocks/>
          </p:cNvPicPr>
          <p:nvPr userDrawn="1"/>
        </p:nvPicPr>
        <p:blipFill rotWithShape="1">
          <a:blip r:embed="rId2">
            <a:extLst>
              <a:ext uri="{28A0092B-C50C-407E-A947-70E740481C1C}">
                <a14:useLocalDpi xmlns:a14="http://schemas.microsoft.com/office/drawing/2010/main" val="0"/>
              </a:ext>
            </a:extLst>
          </a:blip>
          <a:srcRect l="44619"/>
          <a:stretch/>
        </p:blipFill>
        <p:spPr>
          <a:xfrm>
            <a:off x="8008851" y="6124700"/>
            <a:ext cx="860964" cy="463336"/>
          </a:xfrm>
          <a:prstGeom prst="rect">
            <a:avLst/>
          </a:prstGeom>
        </p:spPr>
      </p:pic>
      <p:sp>
        <p:nvSpPr>
          <p:cNvPr id="6" name="Title 1">
            <a:extLst>
              <a:ext uri="{FF2B5EF4-FFF2-40B4-BE49-F238E27FC236}">
                <a16:creationId xmlns:a16="http://schemas.microsoft.com/office/drawing/2014/main" id="{FCAB6B10-8C39-2745-955F-320B48152577}"/>
              </a:ext>
            </a:extLst>
          </p:cNvPr>
          <p:cNvSpPr>
            <a:spLocks noGrp="1"/>
          </p:cNvSpPr>
          <p:nvPr>
            <p:ph type="title"/>
          </p:nvPr>
        </p:nvSpPr>
        <p:spPr>
          <a:xfrm>
            <a:off x="274638" y="162378"/>
            <a:ext cx="8594725" cy="1204957"/>
          </a:xfrm>
          <a:prstGeom prst="rect">
            <a:avLst/>
          </a:prstGeom>
        </p:spPr>
        <p:txBody>
          <a:bodyPr anchor="ctr" anchorCtr="0">
            <a:normAutofit/>
          </a:bodyPr>
          <a:lstStyle>
            <a:lvl1pPr>
              <a:defRPr sz="3150"/>
            </a:lvl1pPr>
          </a:lstStyle>
          <a:p>
            <a:r>
              <a:rPr lang="en-US"/>
              <a:t>Click to edit Master title style</a:t>
            </a:r>
            <a:endParaRPr lang="en-US" dirty="0"/>
          </a:p>
        </p:txBody>
      </p:sp>
    </p:spTree>
    <p:extLst>
      <p:ext uri="{BB962C8B-B14F-4D97-AF65-F5344CB8AC3E}">
        <p14:creationId xmlns:p14="http://schemas.microsoft.com/office/powerpoint/2010/main" val="1649118702"/>
      </p:ext>
    </p:extLst>
  </p:cSld>
  <p:clrMapOvr>
    <a:masterClrMapping/>
  </p:clrMapOvr>
  <p:extLst>
    <p:ext uri="{DCECCB84-F9BA-43D5-87BE-67443E8EF086}">
      <p15:sldGuideLst xmlns:p15="http://schemas.microsoft.com/office/powerpoint/2012/main">
        <p15:guide id="4" orient="horz" pos="192">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8" y="164592"/>
            <a:ext cx="8594725" cy="120700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74638" y="1371602"/>
            <a:ext cx="8594725" cy="426144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13990622"/>
      </p:ext>
    </p:extLst>
  </p:cSld>
  <p:clrMap bg1="lt1" tx1="dk1" bg2="lt2" tx2="dk2" accent1="accent1" accent2="accent2" accent3="accent3" accent4="accent4" accent5="accent5" accent6="accent6" hlink="hlink" folHlink="folHlink"/>
  <p:sldLayoutIdLst>
    <p:sldLayoutId id="2147483661" r:id="rId1"/>
    <p:sldLayoutId id="2147483673" r:id="rId2"/>
    <p:sldLayoutId id="2147483681" r:id="rId3"/>
    <p:sldLayoutId id="2147483662" r:id="rId4"/>
    <p:sldLayoutId id="2147483682" r:id="rId5"/>
    <p:sldLayoutId id="2147483664" r:id="rId6"/>
    <p:sldLayoutId id="2147483666" r:id="rId7"/>
    <p:sldLayoutId id="2147483674" r:id="rId8"/>
    <p:sldLayoutId id="2147483683" r:id="rId9"/>
    <p:sldLayoutId id="2147483684" r:id="rId10"/>
  </p:sldLayoutIdLst>
  <p:hf hdr="0" ftr="0" dt="0"/>
  <p:txStyles>
    <p:titleStyle>
      <a:lvl1pPr algn="l" defTabSz="685800" rtl="0" eaLnBrk="1" latinLnBrk="0" hangingPunct="1">
        <a:lnSpc>
          <a:spcPct val="90000"/>
        </a:lnSpc>
        <a:spcBef>
          <a:spcPct val="0"/>
        </a:spcBef>
        <a:buNone/>
        <a:defRPr sz="3150" kern="1200">
          <a:solidFill>
            <a:schemeClr val="tx2"/>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73" userDrawn="1">
          <p15:clr>
            <a:srgbClr val="F26B43"/>
          </p15:clr>
        </p15:guide>
        <p15:guide id="2" pos="5587" userDrawn="1">
          <p15:clr>
            <a:srgbClr val="F26B43"/>
          </p15:clr>
        </p15:guide>
        <p15:guide id="3" orient="horz" pos="192" userDrawn="1">
          <p15:clr>
            <a:srgbClr val="F26B43"/>
          </p15:clr>
        </p15:guide>
        <p15:guide id="4" orient="horz" pos="412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g"/><Relationship Id="rId1" Type="http://schemas.openxmlformats.org/officeDocument/2006/relationships/slideLayout" Target="../slideLayouts/slideLayout9.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AE1E3FD4-2B01-4AD1-A43E-3912DD769260}"/>
              </a:ext>
            </a:extLst>
          </p:cNvPr>
          <p:cNvPicPr>
            <a:picLocks noChangeAspect="1"/>
          </p:cNvPicPr>
          <p:nvPr/>
        </p:nvPicPr>
        <p:blipFill>
          <a:blip r:embed="rId2">
            <a:extLst>
              <a:ext uri="{28A0092B-C50C-407E-A947-70E740481C1C}">
                <a14:useLocalDpi xmlns:a14="http://schemas.microsoft.com/office/drawing/2010/main" val="0"/>
              </a:ext>
            </a:extLst>
          </a:blip>
          <a:srcRect t="4442" b="4442"/>
          <a:stretch/>
        </p:blipFill>
        <p:spPr>
          <a:xfrm>
            <a:off x="-22064" y="-303270"/>
            <a:ext cx="9188128" cy="5578997"/>
          </a:xfrm>
          <a:prstGeom prst="rect">
            <a:avLst/>
          </a:prstGeom>
        </p:spPr>
      </p:pic>
      <p:pic>
        <p:nvPicPr>
          <p:cNvPr id="8" name="Picture 7">
            <a:extLst>
              <a:ext uri="{FF2B5EF4-FFF2-40B4-BE49-F238E27FC236}">
                <a16:creationId xmlns:a16="http://schemas.microsoft.com/office/drawing/2014/main" id="{FC139B23-8EF5-0947-86E2-6498A780B709}"/>
              </a:ext>
            </a:extLst>
          </p:cNvPr>
          <p:cNvPicPr>
            <a:picLocks noChangeAspect="1"/>
          </p:cNvPicPr>
          <p:nvPr/>
        </p:nvPicPr>
        <p:blipFill rotWithShape="1">
          <a:blip r:embed="rId3">
            <a:extLst>
              <a:ext uri="{28A0092B-C50C-407E-A947-70E740481C1C}">
                <a14:useLocalDpi xmlns:a14="http://schemas.microsoft.com/office/drawing/2010/main" val="0"/>
              </a:ext>
            </a:extLst>
          </a:blip>
          <a:srcRect t="41346" b="69"/>
          <a:stretch/>
        </p:blipFill>
        <p:spPr>
          <a:xfrm>
            <a:off x="0" y="2834640"/>
            <a:ext cx="9161124" cy="4023360"/>
          </a:xfrm>
          <a:prstGeom prst="rect">
            <a:avLst/>
          </a:prstGeom>
        </p:spPr>
      </p:pic>
      <p:sp>
        <p:nvSpPr>
          <p:cNvPr id="2" name="Title 1">
            <a:extLst>
              <a:ext uri="{FF2B5EF4-FFF2-40B4-BE49-F238E27FC236}">
                <a16:creationId xmlns:a16="http://schemas.microsoft.com/office/drawing/2014/main" id="{980445CA-742D-4C69-886A-0E0175014124}"/>
              </a:ext>
            </a:extLst>
          </p:cNvPr>
          <p:cNvSpPr>
            <a:spLocks noGrp="1"/>
          </p:cNvSpPr>
          <p:nvPr>
            <p:ph type="title"/>
          </p:nvPr>
        </p:nvSpPr>
        <p:spPr>
          <a:xfrm>
            <a:off x="685801" y="4341341"/>
            <a:ext cx="7010400" cy="1204957"/>
          </a:xfrm>
        </p:spPr>
        <p:txBody>
          <a:bodyPr anchor="b">
            <a:normAutofit/>
          </a:bodyPr>
          <a:lstStyle/>
          <a:p>
            <a:r>
              <a:rPr lang="en-US" sz="3300" dirty="0">
                <a:solidFill>
                  <a:schemeClr val="bg1"/>
                </a:solidFill>
              </a:rPr>
              <a:t>Transit Talk: Homelessness</a:t>
            </a:r>
          </a:p>
        </p:txBody>
      </p:sp>
      <p:sp>
        <p:nvSpPr>
          <p:cNvPr id="3" name="Subtitle 2">
            <a:extLst>
              <a:ext uri="{FF2B5EF4-FFF2-40B4-BE49-F238E27FC236}">
                <a16:creationId xmlns:a16="http://schemas.microsoft.com/office/drawing/2014/main" id="{841AABD6-C08B-4426-8E8C-E1EEFA85468B}"/>
              </a:ext>
            </a:extLst>
          </p:cNvPr>
          <p:cNvSpPr>
            <a:spLocks noGrp="1"/>
          </p:cNvSpPr>
          <p:nvPr>
            <p:ph type="subTitle" idx="4294967295"/>
          </p:nvPr>
        </p:nvSpPr>
        <p:spPr>
          <a:xfrm>
            <a:off x="752475" y="5521325"/>
            <a:ext cx="4886325" cy="879475"/>
          </a:xfrm>
          <a:prstGeom prst="rect">
            <a:avLst/>
          </a:prstGeom>
        </p:spPr>
        <p:txBody>
          <a:bodyPr/>
          <a:lstStyle/>
          <a:p>
            <a:pPr marL="0" indent="0">
              <a:buNone/>
            </a:pPr>
            <a:r>
              <a:rPr lang="en-US" sz="1800" dirty="0">
                <a:solidFill>
                  <a:srgbClr val="6DD7FF"/>
                </a:solidFill>
              </a:rPr>
              <a:t>February 24, 2021</a:t>
            </a:r>
          </a:p>
        </p:txBody>
      </p:sp>
      <p:pic>
        <p:nvPicPr>
          <p:cNvPr id="7" name="Picture 6">
            <a:extLst>
              <a:ext uri="{FF2B5EF4-FFF2-40B4-BE49-F238E27FC236}">
                <a16:creationId xmlns:a16="http://schemas.microsoft.com/office/drawing/2014/main" id="{7AB11DF5-B648-AD4C-8765-2DD21D81284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1000" y="5065054"/>
            <a:ext cx="227675" cy="421346"/>
          </a:xfrm>
          <a:prstGeom prst="rect">
            <a:avLst/>
          </a:prstGeom>
        </p:spPr>
      </p:pic>
    </p:spTree>
    <p:extLst>
      <p:ext uri="{BB962C8B-B14F-4D97-AF65-F5344CB8AC3E}">
        <p14:creationId xmlns:p14="http://schemas.microsoft.com/office/powerpoint/2010/main" val="34179353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513A906-CAA0-C448-A330-35F3932086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 name="Picture 2">
            <a:extLst>
              <a:ext uri="{FF2B5EF4-FFF2-40B4-BE49-F238E27FC236}">
                <a16:creationId xmlns:a16="http://schemas.microsoft.com/office/drawing/2014/main" id="{6C6F3621-F2E8-3545-A3AB-B2CD4325283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93" y="-37672"/>
            <a:ext cx="9144000" cy="6858000"/>
          </a:xfrm>
          <a:prstGeom prst="rect">
            <a:avLst/>
          </a:prstGeom>
        </p:spPr>
      </p:pic>
      <p:sp>
        <p:nvSpPr>
          <p:cNvPr id="2" name="TextBox 1">
            <a:extLst>
              <a:ext uri="{FF2B5EF4-FFF2-40B4-BE49-F238E27FC236}">
                <a16:creationId xmlns:a16="http://schemas.microsoft.com/office/drawing/2014/main" id="{636C457C-29D7-A94D-9A8F-4B52789476D8}"/>
              </a:ext>
            </a:extLst>
          </p:cNvPr>
          <p:cNvSpPr txBox="1"/>
          <p:nvPr/>
        </p:nvSpPr>
        <p:spPr>
          <a:xfrm>
            <a:off x="4419600" y="457200"/>
            <a:ext cx="3196131" cy="1200329"/>
          </a:xfrm>
          <a:prstGeom prst="rect">
            <a:avLst/>
          </a:prstGeom>
          <a:noFill/>
        </p:spPr>
        <p:txBody>
          <a:bodyPr wrap="none" rtlCol="0">
            <a:spAutoFit/>
          </a:bodyPr>
          <a:lstStyle/>
          <a:p>
            <a:r>
              <a:rPr lang="en-US" sz="4000" dirty="0"/>
              <a:t>Thank You!</a:t>
            </a:r>
          </a:p>
          <a:p>
            <a:r>
              <a:rPr lang="en-US" sz="3200" dirty="0"/>
              <a:t>TChan1@bart.gov</a:t>
            </a:r>
          </a:p>
        </p:txBody>
      </p:sp>
    </p:spTree>
    <p:extLst>
      <p:ext uri="{BB962C8B-B14F-4D97-AF65-F5344CB8AC3E}">
        <p14:creationId xmlns:p14="http://schemas.microsoft.com/office/powerpoint/2010/main" val="18549746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C9DE3-6F11-DA4A-A738-382170424FCA}"/>
              </a:ext>
            </a:extLst>
          </p:cNvPr>
          <p:cNvSpPr>
            <a:spLocks noGrp="1"/>
          </p:cNvSpPr>
          <p:nvPr>
            <p:ph type="title"/>
          </p:nvPr>
        </p:nvSpPr>
        <p:spPr/>
        <p:txBody>
          <a:bodyPr/>
          <a:lstStyle/>
          <a:p>
            <a:r>
              <a:rPr lang="en-US" dirty="0"/>
              <a:t>Presentation Overview</a:t>
            </a:r>
          </a:p>
        </p:txBody>
      </p:sp>
      <p:sp>
        <p:nvSpPr>
          <p:cNvPr id="3" name="Content Placeholder 2">
            <a:extLst>
              <a:ext uri="{FF2B5EF4-FFF2-40B4-BE49-F238E27FC236}">
                <a16:creationId xmlns:a16="http://schemas.microsoft.com/office/drawing/2014/main" id="{7CC39B83-4CE8-254C-96F5-C8061951D4EC}"/>
              </a:ext>
            </a:extLst>
          </p:cNvPr>
          <p:cNvSpPr>
            <a:spLocks noGrp="1"/>
          </p:cNvSpPr>
          <p:nvPr>
            <p:ph idx="1"/>
          </p:nvPr>
        </p:nvSpPr>
        <p:spPr/>
        <p:txBody>
          <a:bodyPr>
            <a:normAutofit/>
          </a:bodyPr>
          <a:lstStyle/>
          <a:p>
            <a:pPr marL="457200" indent="-457200">
              <a:buFont typeface="+mj-lt"/>
              <a:buAutoNum type="arabicPeriod"/>
            </a:pPr>
            <a:r>
              <a:rPr lang="en-US" sz="2400" dirty="0"/>
              <a:t>BART System</a:t>
            </a:r>
          </a:p>
          <a:p>
            <a:pPr marL="457200" indent="-457200">
              <a:buFont typeface="+mj-lt"/>
              <a:buAutoNum type="arabicPeriod"/>
            </a:pPr>
            <a:r>
              <a:rPr lang="en-US" sz="2400" dirty="0"/>
              <a:t>A Region in Crisis During the Pandemic</a:t>
            </a:r>
          </a:p>
          <a:p>
            <a:pPr marL="457200" indent="-457200">
              <a:buFont typeface="+mj-lt"/>
              <a:buAutoNum type="arabicPeriod"/>
            </a:pPr>
            <a:r>
              <a:rPr lang="en-US" sz="2400" dirty="0"/>
              <a:t>Homeless Counts in Stations and on Trains</a:t>
            </a:r>
          </a:p>
          <a:p>
            <a:pPr marL="457200" indent="-457200">
              <a:buFont typeface="+mj-lt"/>
              <a:buAutoNum type="arabicPeriod"/>
            </a:pPr>
            <a:r>
              <a:rPr lang="en-US" sz="2400" dirty="0"/>
              <a:t>Challenges to BART</a:t>
            </a:r>
          </a:p>
          <a:p>
            <a:pPr marL="457200" indent="-457200">
              <a:buFont typeface="+mj-lt"/>
              <a:buAutoNum type="arabicPeriod"/>
            </a:pPr>
            <a:r>
              <a:rPr lang="en-US" sz="2400" dirty="0"/>
              <a:t>Quality of Life/Homeless Programs</a:t>
            </a:r>
          </a:p>
        </p:txBody>
      </p:sp>
    </p:spTree>
    <p:extLst>
      <p:ext uri="{BB962C8B-B14F-4D97-AF65-F5344CB8AC3E}">
        <p14:creationId xmlns:p14="http://schemas.microsoft.com/office/powerpoint/2010/main" val="32253881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A327C-0E71-7449-8AC0-16E945447632}"/>
              </a:ext>
            </a:extLst>
          </p:cNvPr>
          <p:cNvSpPr>
            <a:spLocks noGrp="1"/>
          </p:cNvSpPr>
          <p:nvPr>
            <p:ph type="title"/>
          </p:nvPr>
        </p:nvSpPr>
        <p:spPr/>
        <p:txBody>
          <a:bodyPr/>
          <a:lstStyle/>
          <a:p>
            <a:r>
              <a:rPr lang="en-US" dirty="0"/>
              <a:t>BART System</a:t>
            </a:r>
          </a:p>
        </p:txBody>
      </p:sp>
      <p:sp>
        <p:nvSpPr>
          <p:cNvPr id="3" name="Content Placeholder 2">
            <a:extLst>
              <a:ext uri="{FF2B5EF4-FFF2-40B4-BE49-F238E27FC236}">
                <a16:creationId xmlns:a16="http://schemas.microsoft.com/office/drawing/2014/main" id="{1D11FAE3-A057-A947-9F06-36B56831E6DC}"/>
              </a:ext>
            </a:extLst>
          </p:cNvPr>
          <p:cNvSpPr>
            <a:spLocks noGrp="1"/>
          </p:cNvSpPr>
          <p:nvPr>
            <p:ph idx="1"/>
          </p:nvPr>
        </p:nvSpPr>
        <p:spPr>
          <a:xfrm>
            <a:off x="5334000" y="1367326"/>
            <a:ext cx="3535363" cy="4957273"/>
          </a:xfrm>
        </p:spPr>
        <p:txBody>
          <a:bodyPr/>
          <a:lstStyle/>
          <a:p>
            <a:r>
              <a:rPr lang="en-US" dirty="0"/>
              <a:t>5 </a:t>
            </a:r>
            <a:r>
              <a:rPr lang="en-US" sz="2400" dirty="0"/>
              <a:t>Counties</a:t>
            </a:r>
          </a:p>
          <a:p>
            <a:pPr lvl="1"/>
            <a:r>
              <a:rPr lang="en-US" sz="2000" dirty="0"/>
              <a:t>Alameda</a:t>
            </a:r>
          </a:p>
          <a:p>
            <a:pPr lvl="1"/>
            <a:r>
              <a:rPr lang="en-US" sz="2000" dirty="0"/>
              <a:t>Contra Costa</a:t>
            </a:r>
          </a:p>
          <a:p>
            <a:pPr lvl="1"/>
            <a:r>
              <a:rPr lang="en-US" sz="2000" dirty="0"/>
              <a:t>San Francisco</a:t>
            </a:r>
          </a:p>
          <a:p>
            <a:pPr lvl="1"/>
            <a:r>
              <a:rPr lang="en-US" sz="2000" dirty="0"/>
              <a:t>San Mateo</a:t>
            </a:r>
          </a:p>
          <a:p>
            <a:pPr lvl="1"/>
            <a:r>
              <a:rPr lang="en-US" sz="2000" dirty="0"/>
              <a:t>Santa Clara (VTA)</a:t>
            </a:r>
          </a:p>
          <a:p>
            <a:r>
              <a:rPr lang="en-US" sz="2400" dirty="0"/>
              <a:t>50 Stations</a:t>
            </a:r>
          </a:p>
          <a:p>
            <a:r>
              <a:rPr lang="en-US" sz="2400" dirty="0"/>
              <a:t>131 Track Miles</a:t>
            </a:r>
          </a:p>
          <a:p>
            <a:r>
              <a:rPr lang="en-US" sz="2400" dirty="0"/>
              <a:t>Ridership</a:t>
            </a:r>
          </a:p>
          <a:p>
            <a:pPr lvl="1"/>
            <a:r>
              <a:rPr lang="en-US" sz="2000" dirty="0"/>
              <a:t>416K Pre-Covid</a:t>
            </a:r>
          </a:p>
          <a:p>
            <a:pPr lvl="1"/>
            <a:r>
              <a:rPr lang="en-US" sz="2000" dirty="0"/>
              <a:t>46K - FY21 Q1</a:t>
            </a:r>
          </a:p>
          <a:p>
            <a:endParaRPr lang="en-US" dirty="0"/>
          </a:p>
        </p:txBody>
      </p:sp>
      <p:pic>
        <p:nvPicPr>
          <p:cNvPr id="1026" name="Picture 2" descr="System Map | bart.gov">
            <a:extLst>
              <a:ext uri="{FF2B5EF4-FFF2-40B4-BE49-F238E27FC236}">
                <a16:creationId xmlns:a16="http://schemas.microsoft.com/office/drawing/2014/main" id="{8A6D5752-0FEB-E74F-9191-3E95237AAF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523" y="1367327"/>
            <a:ext cx="4845080" cy="389047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34348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7C0EFBD-8307-4895-85D3-DAB7AD92F470}"/>
              </a:ext>
            </a:extLst>
          </p:cNvPr>
          <p:cNvSpPr>
            <a:spLocks noGrp="1"/>
          </p:cNvSpPr>
          <p:nvPr>
            <p:ph type="title"/>
          </p:nvPr>
        </p:nvSpPr>
        <p:spPr>
          <a:xfrm>
            <a:off x="274638" y="314778"/>
            <a:ext cx="8594725" cy="828222"/>
          </a:xfrm>
        </p:spPr>
        <p:txBody>
          <a:bodyPr>
            <a:normAutofit/>
          </a:bodyPr>
          <a:lstStyle/>
          <a:p>
            <a:r>
              <a:rPr lang="en-US" sz="3200" dirty="0"/>
              <a:t>A Region in Crisis During the Pandemic</a:t>
            </a:r>
          </a:p>
        </p:txBody>
      </p:sp>
      <p:sp>
        <p:nvSpPr>
          <p:cNvPr id="3" name="Content Placeholder 2">
            <a:extLst>
              <a:ext uri="{FF2B5EF4-FFF2-40B4-BE49-F238E27FC236}">
                <a16:creationId xmlns:a16="http://schemas.microsoft.com/office/drawing/2014/main" id="{BF2C959F-F517-43F0-A86B-6AE20A162F0D}"/>
              </a:ext>
            </a:extLst>
          </p:cNvPr>
          <p:cNvSpPr>
            <a:spLocks noGrp="1"/>
          </p:cNvSpPr>
          <p:nvPr>
            <p:ph idx="1"/>
          </p:nvPr>
        </p:nvSpPr>
        <p:spPr>
          <a:xfrm>
            <a:off x="274636" y="1233056"/>
            <a:ext cx="5668963" cy="3477986"/>
          </a:xfrm>
        </p:spPr>
        <p:txBody>
          <a:bodyPr>
            <a:normAutofit/>
          </a:bodyPr>
          <a:lstStyle/>
          <a:p>
            <a:r>
              <a:rPr lang="en-US" sz="2000" dirty="0"/>
              <a:t>Impacts in the nine-county Bay Area</a:t>
            </a:r>
          </a:p>
          <a:p>
            <a:pPr lvl="1"/>
            <a:r>
              <a:rPr lang="en-US" dirty="0"/>
              <a:t>35K unhoused </a:t>
            </a:r>
          </a:p>
          <a:p>
            <a:pPr lvl="1"/>
            <a:r>
              <a:rPr lang="en-US" dirty="0"/>
              <a:t>Many on the verge of becoming homeless due to impacts from pandemic</a:t>
            </a:r>
          </a:p>
          <a:p>
            <a:pPr lvl="1"/>
            <a:r>
              <a:rPr lang="en-US" dirty="0"/>
              <a:t>Extremely low income (ELI) &amp; Black Indigenous People of Color (BIPOC) disproportionately affected</a:t>
            </a:r>
          </a:p>
          <a:p>
            <a:pPr lvl="1"/>
            <a:r>
              <a:rPr lang="en-US" dirty="0"/>
              <a:t>~ $2B  spent on healthcare, criminal justice &amp; social services in Santa Clara County</a:t>
            </a:r>
          </a:p>
          <a:p>
            <a:pPr lvl="1"/>
            <a:r>
              <a:rPr lang="en-US" dirty="0"/>
              <a:t>Expected reduced tax revenues that may lead to less services &amp; financial assistance</a:t>
            </a:r>
          </a:p>
          <a:p>
            <a:pPr lvl="1"/>
            <a:r>
              <a:rPr lang="en-US" dirty="0"/>
              <a:t>Shelters closed during pandemic with many in hotel rooms &amp; even more on public properties</a:t>
            </a:r>
          </a:p>
          <a:p>
            <a:pPr lvl="1"/>
            <a:endParaRPr lang="en-US" dirty="0"/>
          </a:p>
          <a:p>
            <a:pPr marL="0" indent="0">
              <a:buNone/>
            </a:pPr>
            <a:endParaRPr lang="en-US" sz="2000" dirty="0"/>
          </a:p>
          <a:p>
            <a:endParaRPr lang="en-US" sz="2000" dirty="0"/>
          </a:p>
        </p:txBody>
      </p:sp>
      <p:pic>
        <p:nvPicPr>
          <p:cNvPr id="5122" name="Picture 2" descr="Image result for homelessness during the pandemic bay area">
            <a:extLst>
              <a:ext uri="{FF2B5EF4-FFF2-40B4-BE49-F238E27FC236}">
                <a16:creationId xmlns:a16="http://schemas.microsoft.com/office/drawing/2014/main" id="{2E9ECC02-039B-AB47-A28F-3608C884D4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46843" y="1399312"/>
            <a:ext cx="2916237" cy="2041366"/>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a:extLst>
              <a:ext uri="{FF2B5EF4-FFF2-40B4-BE49-F238E27FC236}">
                <a16:creationId xmlns:a16="http://schemas.microsoft.com/office/drawing/2014/main" id="{593CB8A0-DB1F-5448-B032-C77F37CFC9DE}"/>
              </a:ext>
            </a:extLst>
          </p:cNvPr>
          <p:cNvSpPr txBox="1">
            <a:spLocks/>
          </p:cNvSpPr>
          <p:nvPr/>
        </p:nvSpPr>
        <p:spPr>
          <a:xfrm>
            <a:off x="274638" y="4612491"/>
            <a:ext cx="8594725" cy="1635909"/>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2000" dirty="0"/>
              <a:t>State, counties and cities are prioritizing housing for unhoused and keeping people in homes</a:t>
            </a:r>
          </a:p>
          <a:p>
            <a:r>
              <a:rPr lang="en-US" sz="2000" dirty="0"/>
              <a:t>Unclear how much funding  for services, outreach, programs, treatment are available</a:t>
            </a:r>
          </a:p>
        </p:txBody>
      </p:sp>
    </p:spTree>
    <p:extLst>
      <p:ext uri="{BB962C8B-B14F-4D97-AF65-F5344CB8AC3E}">
        <p14:creationId xmlns:p14="http://schemas.microsoft.com/office/powerpoint/2010/main" val="16073551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7200" y="530217"/>
            <a:ext cx="6925056" cy="448841"/>
          </a:xfrm>
          <a:prstGeom prst="rect">
            <a:avLst/>
          </a:prstGeom>
        </p:spPr>
        <p:txBody>
          <a:bodyPr vert="horz" wrap="square" lIns="0" tIns="0" rIns="0" bIns="0" rtlCol="0">
            <a:spAutoFit/>
          </a:bodyPr>
          <a:lstStyle/>
          <a:p>
            <a:pPr marL="12700" marR="5080">
              <a:lnSpc>
                <a:spcPts val="3460"/>
              </a:lnSpc>
            </a:pPr>
            <a:r>
              <a:rPr lang="en-US" sz="3200" spc="-30" dirty="0">
                <a:cs typeface="Arial" panose="020B0604020202020204" pitchFamily="34" charset="0"/>
              </a:rPr>
              <a:t>Homeless Counts in Stations</a:t>
            </a:r>
            <a:endParaRPr sz="3200" spc="-30" dirty="0">
              <a:cs typeface="Arial" panose="020B0604020202020204" pitchFamily="34" charset="0"/>
            </a:endParaRPr>
          </a:p>
        </p:txBody>
      </p:sp>
      <p:sp>
        <p:nvSpPr>
          <p:cNvPr id="6" name="TextBox 5">
            <a:extLst>
              <a:ext uri="{FF2B5EF4-FFF2-40B4-BE49-F238E27FC236}">
                <a16:creationId xmlns:a16="http://schemas.microsoft.com/office/drawing/2014/main" id="{4AD88D29-5AD6-4220-B885-99CE5CCB0B71}"/>
              </a:ext>
            </a:extLst>
          </p:cNvPr>
          <p:cNvSpPr txBox="1"/>
          <p:nvPr/>
        </p:nvSpPr>
        <p:spPr>
          <a:xfrm>
            <a:off x="3505200" y="6591300"/>
            <a:ext cx="5542935" cy="266700"/>
          </a:xfrm>
          <a:prstGeom prst="rect">
            <a:avLst/>
          </a:prstGeom>
          <a:noFill/>
        </p:spPr>
        <p:txBody>
          <a:bodyPr wrap="square" rtlCol="0">
            <a:spAutoFit/>
          </a:bodyPr>
          <a:lstStyle/>
          <a:p>
            <a:r>
              <a:rPr lang="en-US" sz="1100" dirty="0">
                <a:solidFill>
                  <a:schemeClr val="bg1">
                    <a:lumMod val="50000"/>
                  </a:schemeClr>
                </a:solidFill>
              </a:rPr>
              <a:t>Frontline Employee Safety &amp; Customer Service Initiative of BART – January 25, 2021 | Page </a:t>
            </a:r>
            <a:fld id="{593F3211-AB1D-46D9-8AFF-EF8DC6FB3B8E}" type="slidenum">
              <a:rPr lang="en-US" sz="1100" smtClean="0">
                <a:solidFill>
                  <a:schemeClr val="bg1">
                    <a:lumMod val="50000"/>
                  </a:schemeClr>
                </a:solidFill>
              </a:rPr>
              <a:t>4</a:t>
            </a:fld>
            <a:endParaRPr lang="en-US" sz="1100" dirty="0">
              <a:solidFill>
                <a:schemeClr val="bg1">
                  <a:lumMod val="50000"/>
                </a:schemeClr>
              </a:solidFill>
            </a:endParaRPr>
          </a:p>
        </p:txBody>
      </p:sp>
      <p:pic>
        <p:nvPicPr>
          <p:cNvPr id="9" name="Picture 8">
            <a:extLst>
              <a:ext uri="{FF2B5EF4-FFF2-40B4-BE49-F238E27FC236}">
                <a16:creationId xmlns:a16="http://schemas.microsoft.com/office/drawing/2014/main" id="{BF0DFCE5-3649-4BC3-B4FC-0CED8B86AA66}"/>
              </a:ext>
            </a:extLst>
          </p:cNvPr>
          <p:cNvPicPr>
            <a:picLocks noChangeAspect="1"/>
          </p:cNvPicPr>
          <p:nvPr/>
        </p:nvPicPr>
        <p:blipFill>
          <a:blip r:embed="rId3"/>
          <a:stretch>
            <a:fillRect/>
          </a:stretch>
        </p:blipFill>
        <p:spPr>
          <a:xfrm>
            <a:off x="0" y="1219200"/>
            <a:ext cx="9138004" cy="4645152"/>
          </a:xfrm>
          <a:prstGeom prst="rect">
            <a:avLst/>
          </a:prstGeom>
        </p:spPr>
      </p:pic>
    </p:spTree>
    <p:extLst>
      <p:ext uri="{BB962C8B-B14F-4D97-AF65-F5344CB8AC3E}">
        <p14:creationId xmlns:p14="http://schemas.microsoft.com/office/powerpoint/2010/main" val="7353899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81000" y="527716"/>
            <a:ext cx="8815622" cy="453842"/>
          </a:xfrm>
          <a:prstGeom prst="rect">
            <a:avLst/>
          </a:prstGeom>
        </p:spPr>
        <p:txBody>
          <a:bodyPr vert="horz" wrap="square" lIns="0" tIns="0" rIns="0" bIns="0" rtlCol="0" anchor="ctr">
            <a:spAutoFit/>
          </a:bodyPr>
          <a:lstStyle/>
          <a:p>
            <a:pPr marL="12700" marR="5080">
              <a:lnSpc>
                <a:spcPts val="3460"/>
              </a:lnSpc>
            </a:pPr>
            <a:r>
              <a:rPr lang="en-US" sz="3200" spc="-30" dirty="0">
                <a:cs typeface="Times New Roman" panose="02020603050405020304" pitchFamily="18" charset="0"/>
              </a:rPr>
              <a:t>Homeless Counts on Trains</a:t>
            </a:r>
            <a:endParaRPr sz="3200" spc="-30" dirty="0">
              <a:cs typeface="Times New Roman" panose="02020603050405020304" pitchFamily="18" charset="0"/>
            </a:endParaRPr>
          </a:p>
        </p:txBody>
      </p:sp>
      <p:graphicFrame>
        <p:nvGraphicFramePr>
          <p:cNvPr id="8" name="Table 6">
            <a:extLst>
              <a:ext uri="{FF2B5EF4-FFF2-40B4-BE49-F238E27FC236}">
                <a16:creationId xmlns:a16="http://schemas.microsoft.com/office/drawing/2014/main" id="{FB1D77C1-EE0B-4F0C-B948-AF3A4750DE7E}"/>
              </a:ext>
            </a:extLst>
          </p:cNvPr>
          <p:cNvGraphicFramePr>
            <a:graphicFrameLocks noGrp="1"/>
          </p:cNvGraphicFramePr>
          <p:nvPr>
            <p:ph idx="1"/>
            <p:extLst>
              <p:ext uri="{D42A27DB-BD31-4B8C-83A1-F6EECF244321}">
                <p14:modId xmlns:p14="http://schemas.microsoft.com/office/powerpoint/2010/main" val="1581411875"/>
              </p:ext>
            </p:extLst>
          </p:nvPr>
        </p:nvGraphicFramePr>
        <p:xfrm>
          <a:off x="-1" y="1429332"/>
          <a:ext cx="9117624" cy="5123868"/>
        </p:xfrm>
        <a:graphic>
          <a:graphicData uri="http://schemas.openxmlformats.org/drawingml/2006/table">
            <a:tbl>
              <a:tblPr firstRow="1" bandRow="1">
                <a:tableStyleId>{5C22544A-7EE6-4342-B048-85BDC9FD1C3A}</a:tableStyleId>
              </a:tblPr>
              <a:tblGrid>
                <a:gridCol w="2279406">
                  <a:extLst>
                    <a:ext uri="{9D8B030D-6E8A-4147-A177-3AD203B41FA5}">
                      <a16:colId xmlns:a16="http://schemas.microsoft.com/office/drawing/2014/main" val="2691508978"/>
                    </a:ext>
                  </a:extLst>
                </a:gridCol>
                <a:gridCol w="2279406">
                  <a:extLst>
                    <a:ext uri="{9D8B030D-6E8A-4147-A177-3AD203B41FA5}">
                      <a16:colId xmlns:a16="http://schemas.microsoft.com/office/drawing/2014/main" val="4173788194"/>
                    </a:ext>
                  </a:extLst>
                </a:gridCol>
                <a:gridCol w="2279406">
                  <a:extLst>
                    <a:ext uri="{9D8B030D-6E8A-4147-A177-3AD203B41FA5}">
                      <a16:colId xmlns:a16="http://schemas.microsoft.com/office/drawing/2014/main" val="3108449242"/>
                    </a:ext>
                  </a:extLst>
                </a:gridCol>
                <a:gridCol w="2279406">
                  <a:extLst>
                    <a:ext uri="{9D8B030D-6E8A-4147-A177-3AD203B41FA5}">
                      <a16:colId xmlns:a16="http://schemas.microsoft.com/office/drawing/2014/main" val="1023967407"/>
                    </a:ext>
                  </a:extLst>
                </a:gridCol>
              </a:tblGrid>
              <a:tr h="428001">
                <a:tc>
                  <a:txBody>
                    <a:bodyPr/>
                    <a:lstStyle/>
                    <a:p>
                      <a:pPr algn="ctr" fontAlgn="b"/>
                      <a:r>
                        <a:rPr lang="en-US" sz="1600" u="none" strike="noStrike" dirty="0">
                          <a:effectLst/>
                        </a:rPr>
                        <a:t> </a:t>
                      </a:r>
                      <a:endParaRPr lang="en-US"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u="none" strike="noStrike" dirty="0">
                          <a:effectLst/>
                        </a:rPr>
                        <a:t>Weekday</a:t>
                      </a:r>
                      <a:endParaRPr lang="en-US"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u="none" strike="noStrike" dirty="0">
                          <a:effectLst/>
                        </a:rPr>
                        <a:t>Weekend</a:t>
                      </a:r>
                      <a:endParaRPr lang="en-US"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u="none" strike="noStrike" dirty="0">
                          <a:effectLst/>
                        </a:rPr>
                        <a:t>Total (</a:t>
                      </a:r>
                      <a:r>
                        <a:rPr lang="en-US" sz="1600" u="none" strike="noStrike" dirty="0" err="1">
                          <a:effectLst/>
                        </a:rPr>
                        <a:t>Avg</a:t>
                      </a:r>
                      <a:r>
                        <a:rPr lang="en-US" sz="1600" u="none" strike="noStrike" dirty="0">
                          <a:effectLst/>
                        </a:rPr>
                        <a:t>)</a:t>
                      </a:r>
                      <a:endParaRPr lang="en-US" sz="16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438194977"/>
                  </a:ext>
                </a:extLst>
              </a:tr>
              <a:tr h="428001">
                <a:tc gridSpan="4">
                  <a:txBody>
                    <a:bodyPr/>
                    <a:lstStyle/>
                    <a:p>
                      <a:pPr algn="ctr" fontAlgn="b"/>
                      <a:r>
                        <a:rPr lang="en-US" sz="1800" b="1" i="0" u="sng" strike="noStrike" dirty="0">
                          <a:solidFill>
                            <a:schemeClr val="tx1"/>
                          </a:solidFill>
                          <a:effectLst/>
                          <a:latin typeface="Calibri" panose="020F0502020204030204" pitchFamily="34" charset="0"/>
                        </a:rPr>
                        <a:t>Transients per 100 cars</a:t>
                      </a:r>
                    </a:p>
                  </a:txBody>
                  <a:tcPr marL="9525" marR="9525" marT="9525" marB="0" anchor="ctr"/>
                </a:tc>
                <a:tc hMerge="1">
                  <a:txBody>
                    <a:bodyPr/>
                    <a:lstStyle/>
                    <a:p>
                      <a:pPr algn="ctr" fontAlgn="b"/>
                      <a:endParaRPr lang="en-US" sz="1600" b="0" i="0" u="none" strike="noStrike" dirty="0">
                        <a:solidFill>
                          <a:srgbClr val="000000"/>
                        </a:solidFill>
                        <a:effectLst/>
                        <a:latin typeface="Calibri" panose="020F0502020204030204" pitchFamily="34" charset="0"/>
                      </a:endParaRPr>
                    </a:p>
                  </a:txBody>
                  <a:tcPr marL="9525" marR="9525" marT="9525" marB="0" anchor="ctr"/>
                </a:tc>
                <a:tc hMerge="1">
                  <a:txBody>
                    <a:bodyPr/>
                    <a:lstStyle/>
                    <a:p>
                      <a:pPr algn="ctr" fontAlgn="b"/>
                      <a:endParaRPr lang="en-US" sz="1600" b="0" i="0" u="none" strike="noStrike" dirty="0">
                        <a:solidFill>
                          <a:srgbClr val="000000"/>
                        </a:solidFill>
                        <a:effectLst/>
                        <a:latin typeface="Calibri" panose="020F0502020204030204" pitchFamily="34" charset="0"/>
                      </a:endParaRPr>
                    </a:p>
                  </a:txBody>
                  <a:tcPr marL="9525" marR="9525" marT="9525" marB="0" anchor="ctr"/>
                </a:tc>
                <a:tc hMerge="1">
                  <a:txBody>
                    <a:bodyPr/>
                    <a:lstStyle/>
                    <a:p>
                      <a:pPr algn="ctr" fontAlgn="b"/>
                      <a:endParaRPr lang="en-US" sz="16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477736444"/>
                  </a:ext>
                </a:extLst>
              </a:tr>
              <a:tr h="428001">
                <a:tc>
                  <a:txBody>
                    <a:bodyPr/>
                    <a:lstStyle/>
                    <a:p>
                      <a:pPr algn="ctr" fontAlgn="b"/>
                      <a:r>
                        <a:rPr lang="en-US" sz="1800" b="0" i="0" u="none" strike="noStrike" dirty="0">
                          <a:solidFill>
                            <a:srgbClr val="000000"/>
                          </a:solidFill>
                          <a:effectLst/>
                          <a:latin typeface="Calibri" panose="020F0502020204030204" pitchFamily="34" charset="0"/>
                        </a:rPr>
                        <a:t>FY19 Q1</a:t>
                      </a:r>
                    </a:p>
                  </a:txBody>
                  <a:tcPr marL="9525" marR="9525" marT="9525" marB="0" anchor="ctr"/>
                </a:tc>
                <a:tc>
                  <a:txBody>
                    <a:bodyPr/>
                    <a:lstStyle/>
                    <a:p>
                      <a:pPr algn="ctr" fontAlgn="b"/>
                      <a:r>
                        <a:rPr lang="en-US" sz="1800" b="0" i="0" u="none" strike="noStrike" dirty="0">
                          <a:solidFill>
                            <a:srgbClr val="000000"/>
                          </a:solidFill>
                          <a:effectLst/>
                          <a:latin typeface="Calibri" panose="020F0502020204030204" pitchFamily="34" charset="0"/>
                        </a:rPr>
                        <a:t>46</a:t>
                      </a:r>
                    </a:p>
                  </a:txBody>
                  <a:tcPr marL="9525" marR="9525" marT="9525" marB="0" anchor="ctr"/>
                </a:tc>
                <a:tc>
                  <a:txBody>
                    <a:bodyPr/>
                    <a:lstStyle/>
                    <a:p>
                      <a:pPr algn="ctr" fontAlgn="b"/>
                      <a:r>
                        <a:rPr lang="en-US" sz="1800" b="0" i="0" u="none" strike="noStrike" dirty="0">
                          <a:solidFill>
                            <a:srgbClr val="000000"/>
                          </a:solidFill>
                          <a:effectLst/>
                          <a:latin typeface="Calibri" panose="020F0502020204030204" pitchFamily="34" charset="0"/>
                        </a:rPr>
                        <a:t>93</a:t>
                      </a:r>
                    </a:p>
                  </a:txBody>
                  <a:tcPr marL="9525" marR="9525" marT="9525" marB="0" anchor="ctr"/>
                </a:tc>
                <a:tc>
                  <a:txBody>
                    <a:bodyPr/>
                    <a:lstStyle/>
                    <a:p>
                      <a:pPr algn="ctr" fontAlgn="b"/>
                      <a:r>
                        <a:rPr lang="en-US" sz="1800" b="0" i="0" u="none" strike="noStrike" dirty="0">
                          <a:solidFill>
                            <a:srgbClr val="000000"/>
                          </a:solidFill>
                          <a:effectLst/>
                          <a:latin typeface="Calibri" panose="020F0502020204030204" pitchFamily="34" charset="0"/>
                        </a:rPr>
                        <a:t>60</a:t>
                      </a:r>
                    </a:p>
                  </a:txBody>
                  <a:tcPr marL="9525" marR="9525" marT="9525" marB="0" anchor="ctr"/>
                </a:tc>
                <a:extLst>
                  <a:ext uri="{0D108BD9-81ED-4DB2-BD59-A6C34878D82A}">
                    <a16:rowId xmlns:a16="http://schemas.microsoft.com/office/drawing/2014/main" val="1829132562"/>
                  </a:ext>
                </a:extLst>
              </a:tr>
              <a:tr h="428001">
                <a:tc>
                  <a:txBody>
                    <a:bodyPr/>
                    <a:lstStyle/>
                    <a:p>
                      <a:pPr algn="ctr" fontAlgn="b"/>
                      <a:r>
                        <a:rPr lang="en-US" sz="1800" b="0" i="0" u="none" strike="noStrike" dirty="0">
                          <a:solidFill>
                            <a:srgbClr val="000000"/>
                          </a:solidFill>
                          <a:effectLst/>
                          <a:latin typeface="Calibri" panose="020F0502020204030204" pitchFamily="34" charset="0"/>
                        </a:rPr>
                        <a:t>FY19 Q2</a:t>
                      </a:r>
                    </a:p>
                  </a:txBody>
                  <a:tcPr marL="9525" marR="9525" marT="9525" marB="0" anchor="ctr"/>
                </a:tc>
                <a:tc>
                  <a:txBody>
                    <a:bodyPr/>
                    <a:lstStyle/>
                    <a:p>
                      <a:pPr algn="ctr" fontAlgn="b"/>
                      <a:r>
                        <a:rPr lang="en-US" sz="1800" b="0" i="0" u="none" strike="noStrike" dirty="0">
                          <a:solidFill>
                            <a:srgbClr val="000000"/>
                          </a:solidFill>
                          <a:effectLst/>
                          <a:latin typeface="Calibri" panose="020F0502020204030204" pitchFamily="34" charset="0"/>
                        </a:rPr>
                        <a:t>66</a:t>
                      </a:r>
                    </a:p>
                  </a:txBody>
                  <a:tcPr marL="9525" marR="9525" marT="9525" marB="0" anchor="ctr"/>
                </a:tc>
                <a:tc>
                  <a:txBody>
                    <a:bodyPr/>
                    <a:lstStyle/>
                    <a:p>
                      <a:pPr algn="ctr" fontAlgn="b"/>
                      <a:r>
                        <a:rPr lang="en-US" sz="1800" b="0" i="0" u="none" strike="noStrike" dirty="0">
                          <a:solidFill>
                            <a:srgbClr val="000000"/>
                          </a:solidFill>
                          <a:effectLst/>
                          <a:latin typeface="Calibri" panose="020F0502020204030204" pitchFamily="34" charset="0"/>
                        </a:rPr>
                        <a:t>160</a:t>
                      </a:r>
                    </a:p>
                  </a:txBody>
                  <a:tcPr marL="9525" marR="9525" marT="9525" marB="0" anchor="ctr"/>
                </a:tc>
                <a:tc>
                  <a:txBody>
                    <a:bodyPr/>
                    <a:lstStyle/>
                    <a:p>
                      <a:pPr algn="ctr" fontAlgn="b"/>
                      <a:r>
                        <a:rPr lang="en-US" sz="1800" b="0" i="0" u="none" strike="noStrike" dirty="0">
                          <a:solidFill>
                            <a:srgbClr val="000000"/>
                          </a:solidFill>
                          <a:effectLst/>
                          <a:latin typeface="Calibri" panose="020F0502020204030204" pitchFamily="34" charset="0"/>
                        </a:rPr>
                        <a:t>93</a:t>
                      </a:r>
                    </a:p>
                  </a:txBody>
                  <a:tcPr marL="9525" marR="9525" marT="9525" marB="0" anchor="ctr"/>
                </a:tc>
                <a:extLst>
                  <a:ext uri="{0D108BD9-81ED-4DB2-BD59-A6C34878D82A}">
                    <a16:rowId xmlns:a16="http://schemas.microsoft.com/office/drawing/2014/main" val="2349384891"/>
                  </a:ext>
                </a:extLst>
              </a:tr>
              <a:tr h="428001">
                <a:tc>
                  <a:txBody>
                    <a:bodyPr/>
                    <a:lstStyle/>
                    <a:p>
                      <a:pPr algn="ctr" fontAlgn="b"/>
                      <a:r>
                        <a:rPr lang="en-US" sz="1800" b="0" i="0" u="none" strike="noStrike" dirty="0">
                          <a:solidFill>
                            <a:srgbClr val="000000"/>
                          </a:solidFill>
                          <a:effectLst/>
                          <a:latin typeface="Calibri" panose="020F0502020204030204" pitchFamily="34" charset="0"/>
                        </a:rPr>
                        <a:t>FY19 Q3</a:t>
                      </a:r>
                    </a:p>
                  </a:txBody>
                  <a:tcPr marL="9525" marR="9525" marT="9525" marB="0" anchor="ctr"/>
                </a:tc>
                <a:tc>
                  <a:txBody>
                    <a:bodyPr/>
                    <a:lstStyle/>
                    <a:p>
                      <a:pPr algn="ctr" fontAlgn="b"/>
                      <a:r>
                        <a:rPr lang="en-US" sz="1800" b="0" i="0" u="none" strike="noStrike" dirty="0">
                          <a:solidFill>
                            <a:srgbClr val="000000"/>
                          </a:solidFill>
                          <a:effectLst/>
                          <a:latin typeface="Calibri" panose="020F0502020204030204" pitchFamily="34" charset="0"/>
                        </a:rPr>
                        <a:t>104</a:t>
                      </a:r>
                    </a:p>
                  </a:txBody>
                  <a:tcPr marL="9525" marR="9525" marT="9525" marB="0" anchor="ctr"/>
                </a:tc>
                <a:tc>
                  <a:txBody>
                    <a:bodyPr/>
                    <a:lstStyle/>
                    <a:p>
                      <a:pPr algn="ctr" fontAlgn="b"/>
                      <a:r>
                        <a:rPr lang="en-US" sz="1800" b="0" i="0" u="none" strike="noStrike" dirty="0">
                          <a:solidFill>
                            <a:srgbClr val="000000"/>
                          </a:solidFill>
                          <a:effectLst/>
                          <a:latin typeface="Calibri" panose="020F0502020204030204" pitchFamily="34" charset="0"/>
                        </a:rPr>
                        <a:t>292</a:t>
                      </a:r>
                    </a:p>
                  </a:txBody>
                  <a:tcPr marL="9525" marR="9525" marT="9525" marB="0" anchor="ctr"/>
                </a:tc>
                <a:tc>
                  <a:txBody>
                    <a:bodyPr/>
                    <a:lstStyle/>
                    <a:p>
                      <a:pPr algn="ctr" fontAlgn="b"/>
                      <a:r>
                        <a:rPr lang="en-US" sz="1800" b="0" i="0" u="none" strike="noStrike" dirty="0">
                          <a:solidFill>
                            <a:srgbClr val="000000"/>
                          </a:solidFill>
                          <a:effectLst/>
                          <a:latin typeface="Calibri" panose="020F0502020204030204" pitchFamily="34" charset="0"/>
                        </a:rPr>
                        <a:t>160</a:t>
                      </a:r>
                    </a:p>
                  </a:txBody>
                  <a:tcPr marL="9525" marR="9525" marT="9525" marB="0" anchor="ctr"/>
                </a:tc>
                <a:extLst>
                  <a:ext uri="{0D108BD9-81ED-4DB2-BD59-A6C34878D82A}">
                    <a16:rowId xmlns:a16="http://schemas.microsoft.com/office/drawing/2014/main" val="1948034055"/>
                  </a:ext>
                </a:extLst>
              </a:tr>
              <a:tr h="428001">
                <a:tc>
                  <a:txBody>
                    <a:bodyPr/>
                    <a:lstStyle/>
                    <a:p>
                      <a:pPr algn="ctr" fontAlgn="b"/>
                      <a:r>
                        <a:rPr lang="en-US" sz="1800" b="0" i="0" u="none" strike="noStrike" dirty="0">
                          <a:solidFill>
                            <a:srgbClr val="000000"/>
                          </a:solidFill>
                          <a:effectLst/>
                          <a:latin typeface="Calibri" panose="020F0502020204030204" pitchFamily="34" charset="0"/>
                        </a:rPr>
                        <a:t>FY19 Q4</a:t>
                      </a:r>
                    </a:p>
                  </a:txBody>
                  <a:tcPr marL="9525" marR="9525" marT="9525" marB="0" anchor="ctr"/>
                </a:tc>
                <a:tc>
                  <a:txBody>
                    <a:bodyPr/>
                    <a:lstStyle/>
                    <a:p>
                      <a:pPr algn="ctr" fontAlgn="b"/>
                      <a:r>
                        <a:rPr lang="en-US" sz="1800" b="0" i="0" u="none" strike="noStrike" dirty="0">
                          <a:solidFill>
                            <a:srgbClr val="000000"/>
                          </a:solidFill>
                          <a:effectLst/>
                          <a:latin typeface="Calibri" panose="020F0502020204030204" pitchFamily="34" charset="0"/>
                        </a:rPr>
                        <a:t>64</a:t>
                      </a:r>
                    </a:p>
                  </a:txBody>
                  <a:tcPr marL="9525" marR="9525" marT="9525"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800" b="0" i="0" u="none" strike="noStrike" dirty="0">
                          <a:solidFill>
                            <a:srgbClr val="000000"/>
                          </a:solidFill>
                          <a:effectLst/>
                          <a:latin typeface="Calibri" panose="020F0502020204030204" pitchFamily="34" charset="0"/>
                        </a:rPr>
                        <a:t>160</a:t>
                      </a:r>
                    </a:p>
                  </a:txBody>
                  <a:tcPr marL="9525" marR="9525" marT="9525" marB="0" anchor="ctr"/>
                </a:tc>
                <a:tc>
                  <a:txBody>
                    <a:bodyPr/>
                    <a:lstStyle/>
                    <a:p>
                      <a:pPr algn="ctr" fontAlgn="b"/>
                      <a:r>
                        <a:rPr lang="en-US" sz="1800" b="0" i="0" u="none" strike="noStrike" dirty="0">
                          <a:solidFill>
                            <a:srgbClr val="000000"/>
                          </a:solidFill>
                          <a:effectLst/>
                          <a:latin typeface="Calibri" panose="020F0502020204030204" pitchFamily="34" charset="0"/>
                        </a:rPr>
                        <a:t>91</a:t>
                      </a:r>
                    </a:p>
                  </a:txBody>
                  <a:tcPr marL="9525" marR="9525" marT="9525" marB="0" anchor="ctr"/>
                </a:tc>
                <a:extLst>
                  <a:ext uri="{0D108BD9-81ED-4DB2-BD59-A6C34878D82A}">
                    <a16:rowId xmlns:a16="http://schemas.microsoft.com/office/drawing/2014/main" val="4250400835"/>
                  </a:ext>
                </a:extLst>
              </a:tr>
              <a:tr h="428001">
                <a:tc>
                  <a:txBody>
                    <a:bodyPr/>
                    <a:lstStyle/>
                    <a:p>
                      <a:pPr algn="ctr" fontAlgn="b"/>
                      <a:r>
                        <a:rPr lang="en-US" sz="1800" b="0" i="0" u="none" strike="noStrike" dirty="0">
                          <a:solidFill>
                            <a:srgbClr val="000000"/>
                          </a:solidFill>
                          <a:effectLst/>
                          <a:latin typeface="Calibri" panose="020F0502020204030204" pitchFamily="34" charset="0"/>
                        </a:rPr>
                        <a:t>FY20 Q1</a:t>
                      </a:r>
                    </a:p>
                  </a:txBody>
                  <a:tcPr marL="9525" marR="9525" marT="9525" marB="0" anchor="ctr"/>
                </a:tc>
                <a:tc>
                  <a:txBody>
                    <a:bodyPr/>
                    <a:lstStyle/>
                    <a:p>
                      <a:pPr algn="ctr" fontAlgn="b"/>
                      <a:r>
                        <a:rPr lang="en-US" sz="1800" b="0" i="0" u="none" strike="noStrike" dirty="0">
                          <a:solidFill>
                            <a:srgbClr val="000000"/>
                          </a:solidFill>
                          <a:effectLst/>
                          <a:latin typeface="Calibri" panose="020F0502020204030204" pitchFamily="34" charset="0"/>
                        </a:rPr>
                        <a:t>89</a:t>
                      </a:r>
                    </a:p>
                  </a:txBody>
                  <a:tcPr marL="9525" marR="9525" marT="9525"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800" b="0" i="0" u="none" strike="noStrike" dirty="0">
                          <a:solidFill>
                            <a:srgbClr val="000000"/>
                          </a:solidFill>
                          <a:effectLst/>
                          <a:latin typeface="Calibri" panose="020F0502020204030204" pitchFamily="34" charset="0"/>
                        </a:rPr>
                        <a:t>166</a:t>
                      </a:r>
                    </a:p>
                  </a:txBody>
                  <a:tcPr marL="9525" marR="9525" marT="9525" marB="0" anchor="ctr"/>
                </a:tc>
                <a:tc>
                  <a:txBody>
                    <a:bodyPr/>
                    <a:lstStyle/>
                    <a:p>
                      <a:pPr algn="ctr" fontAlgn="b"/>
                      <a:r>
                        <a:rPr lang="en-US" sz="1800" b="0" i="0" u="none" strike="noStrike" dirty="0">
                          <a:solidFill>
                            <a:srgbClr val="000000"/>
                          </a:solidFill>
                          <a:effectLst/>
                          <a:latin typeface="Calibri" panose="020F0502020204030204" pitchFamily="34" charset="0"/>
                        </a:rPr>
                        <a:t>111</a:t>
                      </a:r>
                    </a:p>
                  </a:txBody>
                  <a:tcPr marL="9525" marR="9525" marT="9525" marB="0" anchor="ctr"/>
                </a:tc>
                <a:extLst>
                  <a:ext uri="{0D108BD9-81ED-4DB2-BD59-A6C34878D82A}">
                    <a16:rowId xmlns:a16="http://schemas.microsoft.com/office/drawing/2014/main" val="2283979084"/>
                  </a:ext>
                </a:extLst>
              </a:tr>
              <a:tr h="428001">
                <a:tc>
                  <a:txBody>
                    <a:bodyPr/>
                    <a:lstStyle/>
                    <a:p>
                      <a:pPr algn="ctr" fontAlgn="b"/>
                      <a:r>
                        <a:rPr lang="en-US" sz="1800" b="0" i="0" u="none" strike="noStrike" dirty="0">
                          <a:solidFill>
                            <a:srgbClr val="000000"/>
                          </a:solidFill>
                          <a:effectLst/>
                          <a:latin typeface="Calibri" panose="020F0502020204030204" pitchFamily="34" charset="0"/>
                        </a:rPr>
                        <a:t>FY20 Q2</a:t>
                      </a:r>
                    </a:p>
                  </a:txBody>
                  <a:tcPr marL="9525" marR="9525" marT="9525" marB="0" anchor="ctr"/>
                </a:tc>
                <a:tc>
                  <a:txBody>
                    <a:bodyPr/>
                    <a:lstStyle/>
                    <a:p>
                      <a:pPr algn="ctr" fontAlgn="b"/>
                      <a:r>
                        <a:rPr lang="en-US" sz="1800" b="0" i="0" u="none" strike="noStrike" dirty="0">
                          <a:solidFill>
                            <a:srgbClr val="000000"/>
                          </a:solidFill>
                          <a:effectLst/>
                          <a:latin typeface="+mn-lt"/>
                        </a:rPr>
                        <a:t>57</a:t>
                      </a:r>
                    </a:p>
                  </a:txBody>
                  <a:tcPr marL="9525" marR="9525" marT="9525"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800" b="0" i="0" u="none" strike="noStrike" dirty="0">
                          <a:solidFill>
                            <a:srgbClr val="000000"/>
                          </a:solidFill>
                          <a:effectLst/>
                          <a:latin typeface="+mn-lt"/>
                        </a:rPr>
                        <a:t>109</a:t>
                      </a:r>
                    </a:p>
                  </a:txBody>
                  <a:tcPr marL="9525" marR="9525" marT="9525" marB="0" anchor="ctr"/>
                </a:tc>
                <a:tc>
                  <a:txBody>
                    <a:bodyPr/>
                    <a:lstStyle/>
                    <a:p>
                      <a:pPr algn="ctr" fontAlgn="b"/>
                      <a:r>
                        <a:rPr lang="en-US" sz="1800" b="0" i="0" u="none" strike="noStrike" dirty="0">
                          <a:solidFill>
                            <a:srgbClr val="000000"/>
                          </a:solidFill>
                          <a:effectLst/>
                          <a:latin typeface="+mn-lt"/>
                        </a:rPr>
                        <a:t>73</a:t>
                      </a:r>
                    </a:p>
                  </a:txBody>
                  <a:tcPr marL="9525" marR="9525" marT="9525" marB="0" anchor="ctr"/>
                </a:tc>
                <a:extLst>
                  <a:ext uri="{0D108BD9-81ED-4DB2-BD59-A6C34878D82A}">
                    <a16:rowId xmlns:a16="http://schemas.microsoft.com/office/drawing/2014/main" val="590270394"/>
                  </a:ext>
                </a:extLst>
              </a:tr>
              <a:tr h="428001">
                <a:tc>
                  <a:txBody>
                    <a:bodyPr/>
                    <a:lstStyle/>
                    <a:p>
                      <a:pPr algn="ctr" fontAlgn="b"/>
                      <a:r>
                        <a:rPr lang="en-US" sz="1800" b="0" i="0" u="none" strike="noStrike" dirty="0">
                          <a:solidFill>
                            <a:srgbClr val="000000"/>
                          </a:solidFill>
                          <a:effectLst/>
                          <a:latin typeface="Calibri" panose="020F0502020204030204" pitchFamily="34" charset="0"/>
                        </a:rPr>
                        <a:t>FY20 Q3</a:t>
                      </a:r>
                    </a:p>
                  </a:txBody>
                  <a:tcPr marL="9525" marR="9525" marT="9525" marB="0" anchor="ctr"/>
                </a:tc>
                <a:tc>
                  <a:txBody>
                    <a:bodyPr/>
                    <a:lstStyle/>
                    <a:p>
                      <a:pPr algn="ctr" fontAlgn="b"/>
                      <a:r>
                        <a:rPr lang="en-US" sz="1800" b="0" i="0" u="none" strike="noStrike" dirty="0">
                          <a:solidFill>
                            <a:srgbClr val="000000"/>
                          </a:solidFill>
                          <a:effectLst/>
                          <a:latin typeface="+mn-lt"/>
                        </a:rPr>
                        <a:t>72</a:t>
                      </a:r>
                    </a:p>
                  </a:txBody>
                  <a:tcPr marL="9525" marR="9525" marT="9525"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800" b="0" i="0" u="none" strike="noStrike" dirty="0">
                          <a:solidFill>
                            <a:srgbClr val="000000"/>
                          </a:solidFill>
                          <a:effectLst/>
                          <a:latin typeface="+mn-lt"/>
                        </a:rPr>
                        <a:t>105</a:t>
                      </a:r>
                    </a:p>
                  </a:txBody>
                  <a:tcPr marL="9525" marR="9525" marT="9525" marB="0" anchor="ctr"/>
                </a:tc>
                <a:tc>
                  <a:txBody>
                    <a:bodyPr/>
                    <a:lstStyle/>
                    <a:p>
                      <a:pPr algn="ctr" fontAlgn="b"/>
                      <a:r>
                        <a:rPr lang="en-US" sz="1800" b="0" i="0" u="none" strike="noStrike" dirty="0">
                          <a:solidFill>
                            <a:srgbClr val="000000"/>
                          </a:solidFill>
                          <a:effectLst/>
                          <a:latin typeface="+mn-lt"/>
                        </a:rPr>
                        <a:t>82</a:t>
                      </a:r>
                    </a:p>
                  </a:txBody>
                  <a:tcPr marL="9525" marR="9525" marT="9525" marB="0" anchor="ctr"/>
                </a:tc>
                <a:extLst>
                  <a:ext uri="{0D108BD9-81ED-4DB2-BD59-A6C34878D82A}">
                    <a16:rowId xmlns:a16="http://schemas.microsoft.com/office/drawing/2014/main" val="111411047"/>
                  </a:ext>
                </a:extLst>
              </a:tr>
              <a:tr h="415857">
                <a:tc>
                  <a:txBody>
                    <a:bodyPr/>
                    <a:lstStyle/>
                    <a:p>
                      <a:pPr algn="ctr" fontAlgn="b"/>
                      <a:r>
                        <a:rPr lang="en-US" sz="1800" b="0" i="0" u="none" strike="noStrike" dirty="0">
                          <a:solidFill>
                            <a:srgbClr val="000000"/>
                          </a:solidFill>
                          <a:effectLst/>
                          <a:latin typeface="Calibri" panose="020F0502020204030204" pitchFamily="34" charset="0"/>
                        </a:rPr>
                        <a:t>FY20 Q4</a:t>
                      </a:r>
                    </a:p>
                  </a:txBody>
                  <a:tcPr marL="9525" marR="9525" marT="9525" marB="0" anchor="ctr"/>
                </a:tc>
                <a:tc>
                  <a:txBody>
                    <a:bodyPr/>
                    <a:lstStyle/>
                    <a:p>
                      <a:pPr algn="ctr" fontAlgn="b"/>
                      <a:r>
                        <a:rPr lang="en-US" sz="1800" b="0" i="0" u="none" strike="noStrike" dirty="0">
                          <a:solidFill>
                            <a:srgbClr val="000000"/>
                          </a:solidFill>
                          <a:effectLst/>
                          <a:latin typeface="+mn-lt"/>
                        </a:rPr>
                        <a:t>No Data</a:t>
                      </a:r>
                    </a:p>
                  </a:txBody>
                  <a:tcPr marL="9525" marR="9525" marT="9525"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800" b="0" i="0" u="none" strike="noStrike" dirty="0">
                          <a:solidFill>
                            <a:srgbClr val="000000"/>
                          </a:solidFill>
                          <a:effectLst/>
                          <a:latin typeface="+mn-lt"/>
                        </a:rPr>
                        <a:t>No Data</a:t>
                      </a:r>
                    </a:p>
                  </a:txBody>
                  <a:tcPr marL="9525" marR="9525" marT="9525" marB="0" anchor="ctr"/>
                </a:tc>
                <a:tc>
                  <a:txBody>
                    <a:bodyPr/>
                    <a:lstStyle/>
                    <a:p>
                      <a:pPr algn="ctr" fontAlgn="b"/>
                      <a:r>
                        <a:rPr lang="en-US" sz="1800" b="0" i="0" u="none" strike="noStrike" dirty="0">
                          <a:solidFill>
                            <a:srgbClr val="000000"/>
                          </a:solidFill>
                          <a:effectLst/>
                          <a:latin typeface="+mn-lt"/>
                        </a:rPr>
                        <a:t>No Data</a:t>
                      </a:r>
                    </a:p>
                  </a:txBody>
                  <a:tcPr marL="9525" marR="9525" marT="9525" marB="0" anchor="ctr"/>
                </a:tc>
                <a:extLst>
                  <a:ext uri="{0D108BD9-81ED-4DB2-BD59-A6C34878D82A}">
                    <a16:rowId xmlns:a16="http://schemas.microsoft.com/office/drawing/2014/main" val="2291867486"/>
                  </a:ext>
                </a:extLst>
              </a:tr>
              <a:tr h="428001">
                <a:tc>
                  <a:txBody>
                    <a:bodyPr/>
                    <a:lstStyle/>
                    <a:p>
                      <a:pPr algn="ctr" fontAlgn="b"/>
                      <a:r>
                        <a:rPr lang="en-US" sz="1800" b="0" i="0" u="none" strike="noStrike" dirty="0">
                          <a:solidFill>
                            <a:srgbClr val="000000"/>
                          </a:solidFill>
                          <a:effectLst/>
                          <a:latin typeface="Calibri" panose="020F0502020204030204" pitchFamily="34" charset="0"/>
                        </a:rPr>
                        <a:t>FY21 Q1</a:t>
                      </a:r>
                    </a:p>
                  </a:txBody>
                  <a:tcPr marL="9525" marR="9525" marT="9525" marB="0" anchor="ctr"/>
                </a:tc>
                <a:tc>
                  <a:txBody>
                    <a:bodyPr/>
                    <a:lstStyle/>
                    <a:p>
                      <a:pPr algn="ctr" fontAlgn="b"/>
                      <a:r>
                        <a:rPr lang="en-US" sz="1800" b="0" i="0" u="none" strike="noStrike" dirty="0">
                          <a:solidFill>
                            <a:srgbClr val="000000"/>
                          </a:solidFill>
                          <a:effectLst/>
                          <a:latin typeface="+mn-lt"/>
                        </a:rPr>
                        <a:t>50</a:t>
                      </a:r>
                    </a:p>
                  </a:txBody>
                  <a:tcPr marL="9525" marR="9525" marT="9525"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800" b="0" i="0" u="none" strike="noStrike" dirty="0">
                          <a:solidFill>
                            <a:srgbClr val="000000"/>
                          </a:solidFill>
                          <a:effectLst/>
                          <a:latin typeface="+mn-lt"/>
                        </a:rPr>
                        <a:t>69</a:t>
                      </a:r>
                    </a:p>
                  </a:txBody>
                  <a:tcPr marL="9525" marR="9525" marT="9525" marB="0" anchor="ctr"/>
                </a:tc>
                <a:tc>
                  <a:txBody>
                    <a:bodyPr/>
                    <a:lstStyle/>
                    <a:p>
                      <a:pPr algn="ctr" fontAlgn="b"/>
                      <a:r>
                        <a:rPr lang="en-US" sz="1800" b="0" i="0" u="none" strike="noStrike" dirty="0">
                          <a:solidFill>
                            <a:srgbClr val="000000"/>
                          </a:solidFill>
                          <a:effectLst/>
                          <a:latin typeface="+mn-lt"/>
                        </a:rPr>
                        <a:t>56</a:t>
                      </a:r>
                    </a:p>
                  </a:txBody>
                  <a:tcPr marL="9525" marR="9525" marT="9525" marB="0" anchor="ctr"/>
                </a:tc>
                <a:extLst>
                  <a:ext uri="{0D108BD9-81ED-4DB2-BD59-A6C34878D82A}">
                    <a16:rowId xmlns:a16="http://schemas.microsoft.com/office/drawing/2014/main" val="3761682780"/>
                  </a:ext>
                </a:extLst>
              </a:tr>
              <a:tr h="428001">
                <a:tc>
                  <a:txBody>
                    <a:bodyPr/>
                    <a:lstStyle/>
                    <a:p>
                      <a:pPr algn="ctr" fontAlgn="b"/>
                      <a:r>
                        <a:rPr lang="en-US" sz="1800" b="0" i="0" u="none" strike="noStrike" dirty="0">
                          <a:solidFill>
                            <a:srgbClr val="000000"/>
                          </a:solidFill>
                          <a:effectLst/>
                          <a:latin typeface="Calibri" panose="020F0502020204030204" pitchFamily="34" charset="0"/>
                        </a:rPr>
                        <a:t>FY21 Q2</a:t>
                      </a:r>
                    </a:p>
                  </a:txBody>
                  <a:tcPr marL="9525" marR="9525" marT="9525" marB="0" anchor="ctr"/>
                </a:tc>
                <a:tc>
                  <a:txBody>
                    <a:bodyPr/>
                    <a:lstStyle/>
                    <a:p>
                      <a:pPr algn="ctr" fontAlgn="b"/>
                      <a:r>
                        <a:rPr lang="en-US" sz="1800" b="0" i="0" u="none" strike="noStrike" dirty="0">
                          <a:solidFill>
                            <a:srgbClr val="000000"/>
                          </a:solidFill>
                          <a:effectLst/>
                          <a:latin typeface="+mn-lt"/>
                        </a:rPr>
                        <a:t>38</a:t>
                      </a:r>
                    </a:p>
                  </a:txBody>
                  <a:tcPr marL="9525" marR="9525" marT="9525"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800" b="0" i="0" u="none" strike="noStrike" dirty="0">
                          <a:solidFill>
                            <a:srgbClr val="000000"/>
                          </a:solidFill>
                          <a:effectLst/>
                          <a:latin typeface="+mn-lt"/>
                        </a:rPr>
                        <a:t>53</a:t>
                      </a:r>
                    </a:p>
                  </a:txBody>
                  <a:tcPr marL="9525" marR="9525" marT="9525" marB="0" anchor="ctr"/>
                </a:tc>
                <a:tc>
                  <a:txBody>
                    <a:bodyPr/>
                    <a:lstStyle/>
                    <a:p>
                      <a:pPr algn="ctr" fontAlgn="b"/>
                      <a:r>
                        <a:rPr lang="en-US" sz="1800" b="0" i="0" u="none" strike="noStrike" dirty="0">
                          <a:solidFill>
                            <a:srgbClr val="000000"/>
                          </a:solidFill>
                          <a:effectLst/>
                          <a:latin typeface="+mn-lt"/>
                        </a:rPr>
                        <a:t>42</a:t>
                      </a:r>
                    </a:p>
                  </a:txBody>
                  <a:tcPr marL="9525" marR="9525" marT="9525" marB="0" anchor="ctr"/>
                </a:tc>
                <a:extLst>
                  <a:ext uri="{0D108BD9-81ED-4DB2-BD59-A6C34878D82A}">
                    <a16:rowId xmlns:a16="http://schemas.microsoft.com/office/drawing/2014/main" val="2958956370"/>
                  </a:ext>
                </a:extLst>
              </a:tr>
            </a:tbl>
          </a:graphicData>
        </a:graphic>
      </p:graphicFrame>
    </p:spTree>
    <p:extLst>
      <p:ext uri="{BB962C8B-B14F-4D97-AF65-F5344CB8AC3E}">
        <p14:creationId xmlns:p14="http://schemas.microsoft.com/office/powerpoint/2010/main" val="11536807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D93905-4489-4B61-8FD6-62C7FD1F895B}"/>
              </a:ext>
            </a:extLst>
          </p:cNvPr>
          <p:cNvSpPr>
            <a:spLocks noGrp="1"/>
          </p:cNvSpPr>
          <p:nvPr>
            <p:ph type="title"/>
          </p:nvPr>
        </p:nvSpPr>
        <p:spPr>
          <a:xfrm>
            <a:off x="533400" y="314778"/>
            <a:ext cx="8335963" cy="675822"/>
          </a:xfrm>
        </p:spPr>
        <p:txBody>
          <a:bodyPr>
            <a:normAutofit/>
          </a:bodyPr>
          <a:lstStyle/>
          <a:p>
            <a:r>
              <a:rPr lang="en-US" sz="3200" dirty="0"/>
              <a:t>Challenges to BART</a:t>
            </a:r>
          </a:p>
        </p:txBody>
      </p:sp>
      <p:graphicFrame>
        <p:nvGraphicFramePr>
          <p:cNvPr id="5" name="Diagram 4">
            <a:extLst>
              <a:ext uri="{FF2B5EF4-FFF2-40B4-BE49-F238E27FC236}">
                <a16:creationId xmlns:a16="http://schemas.microsoft.com/office/drawing/2014/main" id="{C857E331-9773-894C-94B8-0FF0CE20CC5A}"/>
              </a:ext>
            </a:extLst>
          </p:cNvPr>
          <p:cNvGraphicFramePr/>
          <p:nvPr>
            <p:extLst>
              <p:ext uri="{D42A27DB-BD31-4B8C-83A1-F6EECF244321}">
                <p14:modId xmlns:p14="http://schemas.microsoft.com/office/powerpoint/2010/main" val="12137982"/>
              </p:ext>
            </p:extLst>
          </p:nvPr>
        </p:nvGraphicFramePr>
        <p:xfrm>
          <a:off x="533400" y="1066800"/>
          <a:ext cx="8115300" cy="52694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221617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7C0EFBD-8307-4895-85D3-DAB7AD92F470}"/>
              </a:ext>
            </a:extLst>
          </p:cNvPr>
          <p:cNvSpPr>
            <a:spLocks noGrp="1"/>
          </p:cNvSpPr>
          <p:nvPr>
            <p:ph type="title"/>
          </p:nvPr>
        </p:nvSpPr>
        <p:spPr/>
        <p:txBody>
          <a:bodyPr/>
          <a:lstStyle/>
          <a:p>
            <a:r>
              <a:rPr lang="en-US" dirty="0"/>
              <a:t>Quality of Life/Homeless Programs</a:t>
            </a:r>
          </a:p>
        </p:txBody>
      </p:sp>
      <p:sp>
        <p:nvSpPr>
          <p:cNvPr id="10" name="TextBox 9">
            <a:extLst>
              <a:ext uri="{FF2B5EF4-FFF2-40B4-BE49-F238E27FC236}">
                <a16:creationId xmlns:a16="http://schemas.microsoft.com/office/drawing/2014/main" id="{3ECFA778-A3CB-184C-A961-D1A75574FB97}"/>
              </a:ext>
            </a:extLst>
          </p:cNvPr>
          <p:cNvSpPr txBox="1"/>
          <p:nvPr/>
        </p:nvSpPr>
        <p:spPr>
          <a:xfrm>
            <a:off x="5105401" y="3276600"/>
            <a:ext cx="1219199" cy="584775"/>
          </a:xfrm>
          <a:prstGeom prst="rect">
            <a:avLst/>
          </a:prstGeom>
          <a:noFill/>
        </p:spPr>
        <p:txBody>
          <a:bodyPr wrap="square" rtlCol="0">
            <a:spAutoFit/>
          </a:bodyPr>
          <a:lstStyle/>
          <a:p>
            <a:pPr algn="ctr"/>
            <a:r>
              <a:rPr lang="en-US" sz="1600" dirty="0">
                <a:solidFill>
                  <a:schemeClr val="bg1"/>
                </a:solidFill>
              </a:rPr>
              <a:t>Station Hardening</a:t>
            </a:r>
          </a:p>
        </p:txBody>
      </p:sp>
      <p:sp>
        <p:nvSpPr>
          <p:cNvPr id="13" name="TextBox 12">
            <a:extLst>
              <a:ext uri="{FF2B5EF4-FFF2-40B4-BE49-F238E27FC236}">
                <a16:creationId xmlns:a16="http://schemas.microsoft.com/office/drawing/2014/main" id="{BD40F189-AFE7-EC4B-B7AB-5FA72286FF7E}"/>
              </a:ext>
            </a:extLst>
          </p:cNvPr>
          <p:cNvSpPr txBox="1"/>
          <p:nvPr/>
        </p:nvSpPr>
        <p:spPr>
          <a:xfrm>
            <a:off x="2743200" y="1905000"/>
            <a:ext cx="1371600" cy="584775"/>
          </a:xfrm>
          <a:prstGeom prst="rect">
            <a:avLst/>
          </a:prstGeom>
          <a:noFill/>
        </p:spPr>
        <p:txBody>
          <a:bodyPr wrap="square" rtlCol="0">
            <a:spAutoFit/>
          </a:bodyPr>
          <a:lstStyle/>
          <a:p>
            <a:pPr algn="ctr"/>
            <a:r>
              <a:rPr lang="en-US" sz="1600" dirty="0">
                <a:solidFill>
                  <a:schemeClr val="bg1"/>
                </a:solidFill>
              </a:rPr>
              <a:t>Progressive Policing</a:t>
            </a:r>
          </a:p>
        </p:txBody>
      </p:sp>
      <p:sp>
        <p:nvSpPr>
          <p:cNvPr id="14" name="TextBox 13">
            <a:extLst>
              <a:ext uri="{FF2B5EF4-FFF2-40B4-BE49-F238E27FC236}">
                <a16:creationId xmlns:a16="http://schemas.microsoft.com/office/drawing/2014/main" id="{91F0901C-FF07-9840-B222-6AEA8C6342DA}"/>
              </a:ext>
            </a:extLst>
          </p:cNvPr>
          <p:cNvSpPr txBox="1"/>
          <p:nvPr/>
        </p:nvSpPr>
        <p:spPr>
          <a:xfrm>
            <a:off x="2819401" y="4648200"/>
            <a:ext cx="1219199" cy="584775"/>
          </a:xfrm>
          <a:prstGeom prst="rect">
            <a:avLst/>
          </a:prstGeom>
          <a:noFill/>
        </p:spPr>
        <p:txBody>
          <a:bodyPr wrap="square" rtlCol="0">
            <a:spAutoFit/>
          </a:bodyPr>
          <a:lstStyle/>
          <a:p>
            <a:pPr algn="ctr"/>
            <a:r>
              <a:rPr lang="en-US" sz="1600" dirty="0">
                <a:solidFill>
                  <a:schemeClr val="bg1"/>
                </a:solidFill>
              </a:rPr>
              <a:t>Station Hardening</a:t>
            </a:r>
          </a:p>
        </p:txBody>
      </p:sp>
      <p:graphicFrame>
        <p:nvGraphicFramePr>
          <p:cNvPr id="15" name="Diagram 14">
            <a:extLst>
              <a:ext uri="{FF2B5EF4-FFF2-40B4-BE49-F238E27FC236}">
                <a16:creationId xmlns:a16="http://schemas.microsoft.com/office/drawing/2014/main" id="{7B8744C1-EF6C-AA4D-9705-9C6365139446}"/>
              </a:ext>
            </a:extLst>
          </p:cNvPr>
          <p:cNvGraphicFramePr/>
          <p:nvPr>
            <p:extLst>
              <p:ext uri="{D42A27DB-BD31-4B8C-83A1-F6EECF244321}">
                <p14:modId xmlns:p14="http://schemas.microsoft.com/office/powerpoint/2010/main" val="2263493771"/>
              </p:ext>
            </p:extLst>
          </p:nvPr>
        </p:nvGraphicFramePr>
        <p:xfrm>
          <a:off x="1524000" y="1397000"/>
          <a:ext cx="6096000" cy="4546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 name="TextBox 15">
            <a:extLst>
              <a:ext uri="{FF2B5EF4-FFF2-40B4-BE49-F238E27FC236}">
                <a16:creationId xmlns:a16="http://schemas.microsoft.com/office/drawing/2014/main" id="{2421BCED-34C6-A54A-BEFD-637BE7A15457}"/>
              </a:ext>
            </a:extLst>
          </p:cNvPr>
          <p:cNvSpPr txBox="1"/>
          <p:nvPr/>
        </p:nvSpPr>
        <p:spPr>
          <a:xfrm>
            <a:off x="5338214" y="3516868"/>
            <a:ext cx="830292" cy="338554"/>
          </a:xfrm>
          <a:prstGeom prst="rect">
            <a:avLst/>
          </a:prstGeom>
          <a:noFill/>
        </p:spPr>
        <p:txBody>
          <a:bodyPr wrap="none" rtlCol="0">
            <a:spAutoFit/>
          </a:bodyPr>
          <a:lstStyle/>
          <a:p>
            <a:r>
              <a:rPr lang="en-US" sz="1600" dirty="0">
                <a:solidFill>
                  <a:schemeClr val="bg1"/>
                </a:solidFill>
              </a:rPr>
              <a:t>Pit Stop</a:t>
            </a:r>
          </a:p>
        </p:txBody>
      </p:sp>
      <p:sp>
        <p:nvSpPr>
          <p:cNvPr id="17" name="TextBox 16">
            <a:extLst>
              <a:ext uri="{FF2B5EF4-FFF2-40B4-BE49-F238E27FC236}">
                <a16:creationId xmlns:a16="http://schemas.microsoft.com/office/drawing/2014/main" id="{14AB040C-7BF2-C34C-8068-F3ADE0C92796}"/>
              </a:ext>
            </a:extLst>
          </p:cNvPr>
          <p:cNvSpPr txBox="1"/>
          <p:nvPr/>
        </p:nvSpPr>
        <p:spPr>
          <a:xfrm>
            <a:off x="2743201" y="4800600"/>
            <a:ext cx="1219199" cy="584775"/>
          </a:xfrm>
          <a:prstGeom prst="rect">
            <a:avLst/>
          </a:prstGeom>
          <a:noFill/>
        </p:spPr>
        <p:txBody>
          <a:bodyPr wrap="square" rtlCol="0">
            <a:spAutoFit/>
          </a:bodyPr>
          <a:lstStyle/>
          <a:p>
            <a:pPr algn="ctr"/>
            <a:r>
              <a:rPr lang="en-US" sz="1600" dirty="0">
                <a:solidFill>
                  <a:schemeClr val="bg1"/>
                </a:solidFill>
              </a:rPr>
              <a:t>System Service</a:t>
            </a:r>
          </a:p>
        </p:txBody>
      </p:sp>
    </p:spTree>
    <p:extLst>
      <p:ext uri="{BB962C8B-B14F-4D97-AF65-F5344CB8AC3E}">
        <p14:creationId xmlns:p14="http://schemas.microsoft.com/office/powerpoint/2010/main" val="38922738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8CE59-BDDF-EC49-A363-A16958E4AE44}"/>
              </a:ext>
            </a:extLst>
          </p:cNvPr>
          <p:cNvSpPr>
            <a:spLocks noGrp="1"/>
          </p:cNvSpPr>
          <p:nvPr>
            <p:ph type="title"/>
          </p:nvPr>
        </p:nvSpPr>
        <p:spPr/>
        <p:txBody>
          <a:bodyPr/>
          <a:lstStyle/>
          <a:p>
            <a:r>
              <a:rPr lang="en-US" dirty="0"/>
              <a:t>There is much more to do</a:t>
            </a:r>
          </a:p>
        </p:txBody>
      </p:sp>
      <p:graphicFrame>
        <p:nvGraphicFramePr>
          <p:cNvPr id="4" name="Content Placeholder 3">
            <a:extLst>
              <a:ext uri="{FF2B5EF4-FFF2-40B4-BE49-F238E27FC236}">
                <a16:creationId xmlns:a16="http://schemas.microsoft.com/office/drawing/2014/main" id="{001E7860-13B3-DD45-A488-E6A36402DDD9}"/>
              </a:ext>
            </a:extLst>
          </p:cNvPr>
          <p:cNvGraphicFramePr>
            <a:graphicFrameLocks noGrp="1"/>
          </p:cNvGraphicFramePr>
          <p:nvPr>
            <p:ph idx="1"/>
            <p:extLst>
              <p:ext uri="{D42A27DB-BD31-4B8C-83A1-F6EECF244321}">
                <p14:modId xmlns:p14="http://schemas.microsoft.com/office/powerpoint/2010/main" val="434960799"/>
              </p:ext>
            </p:extLst>
          </p:nvPr>
        </p:nvGraphicFramePr>
        <p:xfrm>
          <a:off x="274637" y="1449278"/>
          <a:ext cx="8594725" cy="42657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2698770"/>
      </p:ext>
    </p:extLst>
  </p:cSld>
  <p:clrMapOvr>
    <a:masterClrMapping/>
  </p:clrMapOvr>
</p:sld>
</file>

<file path=ppt/theme/theme1.xml><?xml version="1.0" encoding="utf-8"?>
<a:theme xmlns:a="http://schemas.openxmlformats.org/drawingml/2006/main" name="Pathways Master">
  <a:themeElements>
    <a:clrScheme name="Custom 8">
      <a:dk1>
        <a:srgbClr val="000000"/>
      </a:dk1>
      <a:lt1>
        <a:srgbClr val="FFFFFF"/>
      </a:lt1>
      <a:dk2>
        <a:srgbClr val="006991"/>
      </a:dk2>
      <a:lt2>
        <a:srgbClr val="D9E1E1"/>
      </a:lt2>
      <a:accent1>
        <a:srgbClr val="008ABE"/>
      </a:accent1>
      <a:accent2>
        <a:srgbClr val="F9A51A"/>
      </a:accent2>
      <a:accent3>
        <a:srgbClr val="50B748"/>
      </a:accent3>
      <a:accent4>
        <a:srgbClr val="EC1C24"/>
      </a:accent4>
      <a:accent5>
        <a:srgbClr val="8F3F97"/>
      </a:accent5>
      <a:accent6>
        <a:srgbClr val="EB008B"/>
      </a:accent6>
      <a:hlink>
        <a:srgbClr val="00ADEE"/>
      </a:hlink>
      <a:folHlink>
        <a:srgbClr val="FFE60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tsGo_PPT_Template_4x3_NOTAG_040320" id="{BB0E33ED-E65C-574A-A4E4-B7260C9F1431}" vid="{A7EAFE71-0206-3443-B803-BCC4722A5AC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LetsGo_PPT_Template_4x3_NOTAG_040320</Template>
  <TotalTime>2281</TotalTime>
  <Words>1795</Words>
  <Application>Microsoft Office PowerPoint</Application>
  <PresentationFormat>On-screen Show (4:3)</PresentationFormat>
  <Paragraphs>130</Paragraphs>
  <Slides>10</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Calibri Light</vt:lpstr>
      <vt:lpstr>Pathways Master</vt:lpstr>
      <vt:lpstr>Transit Talk: Homelessness</vt:lpstr>
      <vt:lpstr>Presentation Overview</vt:lpstr>
      <vt:lpstr>BART System</vt:lpstr>
      <vt:lpstr>A Region in Crisis During the Pandemic</vt:lpstr>
      <vt:lpstr>Homeless Counts in Stations</vt:lpstr>
      <vt:lpstr>Homeless Counts on Trains</vt:lpstr>
      <vt:lpstr>Challenges to BART</vt:lpstr>
      <vt:lpstr>Quality of Life/Homeless Programs</vt:lpstr>
      <vt:lpstr>There is much more to do</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Page</dc:title>
  <dc:creator>Kamala Parks</dc:creator>
  <cp:lastModifiedBy>Erin Meyer</cp:lastModifiedBy>
  <cp:revision>387</cp:revision>
  <dcterms:created xsi:type="dcterms:W3CDTF">2021-01-14T00:59:18Z</dcterms:created>
  <dcterms:modified xsi:type="dcterms:W3CDTF">2021-02-25T01:01:13Z</dcterms:modified>
</cp:coreProperties>
</file>